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79" r:id="rId2"/>
    <p:sldId id="257" r:id="rId3"/>
    <p:sldId id="297" r:id="rId4"/>
    <p:sldId id="282" r:id="rId5"/>
    <p:sldId id="259" r:id="rId6"/>
    <p:sldId id="273" r:id="rId7"/>
    <p:sldId id="281" r:id="rId8"/>
    <p:sldId id="285" r:id="rId9"/>
    <p:sldId id="261" r:id="rId10"/>
    <p:sldId id="276" r:id="rId11"/>
    <p:sldId id="278" r:id="rId12"/>
    <p:sldId id="286" r:id="rId13"/>
    <p:sldId id="269" r:id="rId14"/>
    <p:sldId id="293" r:id="rId15"/>
    <p:sldId id="277" r:id="rId16"/>
    <p:sldId id="271" r:id="rId17"/>
    <p:sldId id="284" r:id="rId18"/>
    <p:sldId id="264" r:id="rId19"/>
    <p:sldId id="262" r:id="rId20"/>
    <p:sldId id="290" r:id="rId21"/>
    <p:sldId id="263" r:id="rId22"/>
    <p:sldId id="265" r:id="rId23"/>
    <p:sldId id="266" r:id="rId24"/>
    <p:sldId id="280" r:id="rId25"/>
    <p:sldId id="283" r:id="rId26"/>
    <p:sldId id="267" r:id="rId27"/>
    <p:sldId id="295" r:id="rId28"/>
    <p:sldId id="291" r:id="rId29"/>
    <p:sldId id="275" r:id="rId30"/>
    <p:sldId id="294" r:id="rId31"/>
    <p:sldId id="296" r:id="rId32"/>
    <p:sldId id="292"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D4D3"/>
    <a:srgbClr val="CA3032"/>
    <a:srgbClr val="230647"/>
    <a:srgbClr val="EDEDED"/>
    <a:srgbClr val="F3F5F2"/>
    <a:srgbClr val="B6C1C5"/>
    <a:srgbClr val="818076"/>
    <a:srgbClr val="F7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67308" autoAdjust="0"/>
  </p:normalViewPr>
  <p:slideViewPr>
    <p:cSldViewPr snapToGrid="0">
      <p:cViewPr varScale="1">
        <p:scale>
          <a:sx n="45" d="100"/>
          <a:sy n="45" d="100"/>
        </p:scale>
        <p:origin x="148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4EDFD-0E3F-4932-A66B-996EB212D68D}" type="doc">
      <dgm:prSet loTypeId="urn:microsoft.com/office/officeart/2005/8/layout/chevron1" loCatId="process" qsTypeId="urn:microsoft.com/office/officeart/2005/8/quickstyle/simple1" qsCatId="simple" csTypeId="urn:microsoft.com/office/officeart/2005/8/colors/accent1_2" csCatId="accent1" phldr="1"/>
      <dgm:spPr/>
    </dgm:pt>
    <dgm:pt modelId="{3A278622-C0CA-46D3-B638-E38607D060AF}">
      <dgm:prSet phldrT="[テキスト]" custT="1"/>
      <dgm:spPr>
        <a:solidFill>
          <a:srgbClr val="B8D4D3"/>
        </a:solidFill>
        <a:ln>
          <a:noFill/>
        </a:ln>
      </dgm:spPr>
      <dgm:t>
        <a:bodyPr/>
        <a:lstStyle/>
        <a:p>
          <a:r>
            <a:rPr lang="ja-JP" altLang="en-US" sz="1600" dirty="0">
              <a:solidFill>
                <a:schemeClr val="tx1"/>
              </a:solidFill>
            </a:rPr>
            <a:t>ユーザー登録</a:t>
          </a:r>
          <a:endParaRPr kumimoji="1" lang="ja-JP" altLang="en-US" sz="1600" dirty="0">
            <a:solidFill>
              <a:schemeClr val="tx1"/>
            </a:solidFill>
          </a:endParaRPr>
        </a:p>
      </dgm:t>
    </dgm:pt>
    <dgm:pt modelId="{AD154080-BD7A-4198-A57E-CB95B7DBEE54}" type="parTrans" cxnId="{334BADEE-6606-4A73-AA34-A468CC745254}">
      <dgm:prSet/>
      <dgm:spPr/>
      <dgm:t>
        <a:bodyPr/>
        <a:lstStyle/>
        <a:p>
          <a:endParaRPr kumimoji="1" lang="ja-JP" altLang="en-US"/>
        </a:p>
      </dgm:t>
    </dgm:pt>
    <dgm:pt modelId="{12A763F1-670F-4465-B5F3-D3E1476A8716}" type="sibTrans" cxnId="{334BADEE-6606-4A73-AA34-A468CC745254}">
      <dgm:prSet/>
      <dgm:spPr/>
      <dgm:t>
        <a:bodyPr/>
        <a:lstStyle/>
        <a:p>
          <a:endParaRPr kumimoji="1" lang="ja-JP" altLang="en-US"/>
        </a:p>
      </dgm:t>
    </dgm:pt>
    <dgm:pt modelId="{4C358572-532F-4D21-AEF7-9F4C9A8F0E11}">
      <dgm:prSet phldrT="[テキスト]" custT="1"/>
      <dgm:spPr>
        <a:solidFill>
          <a:srgbClr val="B8D4D3"/>
        </a:solidFill>
        <a:ln>
          <a:noFill/>
        </a:ln>
      </dgm:spPr>
      <dgm:t>
        <a:bodyPr/>
        <a:lstStyle/>
        <a:p>
          <a:r>
            <a:rPr kumimoji="1" lang="ja-JP" altLang="en-US" sz="1600" dirty="0">
              <a:solidFill>
                <a:schemeClr val="tx1"/>
              </a:solidFill>
            </a:rPr>
            <a:t>持っている</a:t>
          </a:r>
          <a:endParaRPr kumimoji="1" lang="en-US" altLang="ja-JP" sz="1600" dirty="0">
            <a:solidFill>
              <a:schemeClr val="tx1"/>
            </a:solidFill>
          </a:endParaRPr>
        </a:p>
        <a:p>
          <a:r>
            <a:rPr kumimoji="1" lang="ja-JP" altLang="en-US" sz="1600" dirty="0">
              <a:solidFill>
                <a:schemeClr val="tx1"/>
              </a:solidFill>
            </a:rPr>
            <a:t>服を登録</a:t>
          </a:r>
        </a:p>
      </dgm:t>
    </dgm:pt>
    <dgm:pt modelId="{ADC24D4F-2C20-408A-A166-CE8ED4A5E955}" type="parTrans" cxnId="{99A85D14-F856-4784-B627-71CE4609B477}">
      <dgm:prSet/>
      <dgm:spPr/>
      <dgm:t>
        <a:bodyPr/>
        <a:lstStyle/>
        <a:p>
          <a:endParaRPr kumimoji="1" lang="ja-JP" altLang="en-US"/>
        </a:p>
      </dgm:t>
    </dgm:pt>
    <dgm:pt modelId="{3D9E83CA-FD4D-4FB7-ABBC-6F7C6AB6029C}" type="sibTrans" cxnId="{99A85D14-F856-4784-B627-71CE4609B477}">
      <dgm:prSet/>
      <dgm:spPr/>
      <dgm:t>
        <a:bodyPr/>
        <a:lstStyle/>
        <a:p>
          <a:endParaRPr kumimoji="1" lang="ja-JP" altLang="en-US"/>
        </a:p>
      </dgm:t>
    </dgm:pt>
    <dgm:pt modelId="{E0B553CB-DB27-4408-A5BB-6EF726D10B23}">
      <dgm:prSet phldrT="[テキスト]" custT="1"/>
      <dgm:spPr>
        <a:solidFill>
          <a:srgbClr val="B8D4D3"/>
        </a:solidFill>
        <a:ln>
          <a:noFill/>
        </a:ln>
      </dgm:spPr>
      <dgm:t>
        <a:bodyPr/>
        <a:lstStyle/>
        <a:p>
          <a:r>
            <a:rPr lang="ja-JP" altLang="en-US" sz="1400" dirty="0">
              <a:solidFill>
                <a:schemeClr val="tx1"/>
              </a:solidFill>
            </a:rPr>
            <a:t>おすすめの</a:t>
          </a:r>
          <a:endParaRPr lang="en-US" altLang="ja-JP" sz="1400" dirty="0">
            <a:solidFill>
              <a:schemeClr val="tx1"/>
            </a:solidFill>
          </a:endParaRPr>
        </a:p>
        <a:p>
          <a:r>
            <a:rPr lang="ja-JP" altLang="en-US" sz="1400" dirty="0">
              <a:solidFill>
                <a:schemeClr val="tx1"/>
              </a:solidFill>
            </a:rPr>
            <a:t>組み合わせを</a:t>
          </a:r>
          <a:endParaRPr lang="en-US" altLang="ja-JP" sz="1400" dirty="0">
            <a:solidFill>
              <a:schemeClr val="tx1"/>
            </a:solidFill>
          </a:endParaRPr>
        </a:p>
        <a:p>
          <a:r>
            <a:rPr lang="ja-JP" altLang="en-US" sz="1400" dirty="0">
              <a:solidFill>
                <a:schemeClr val="tx1"/>
              </a:solidFill>
            </a:rPr>
            <a:t>表示</a:t>
          </a:r>
          <a:endParaRPr kumimoji="1" lang="ja-JP" altLang="en-US" sz="1300" dirty="0">
            <a:solidFill>
              <a:schemeClr val="tx1"/>
            </a:solidFill>
          </a:endParaRPr>
        </a:p>
      </dgm:t>
    </dgm:pt>
    <dgm:pt modelId="{2928AC39-B9CC-4CB8-96DE-45A8054ED7C7}" type="parTrans" cxnId="{69FD52EF-1C22-4A64-A790-5A1F1A020CAA}">
      <dgm:prSet/>
      <dgm:spPr/>
      <dgm:t>
        <a:bodyPr/>
        <a:lstStyle/>
        <a:p>
          <a:endParaRPr kumimoji="1" lang="ja-JP" altLang="en-US"/>
        </a:p>
      </dgm:t>
    </dgm:pt>
    <dgm:pt modelId="{92D94AC1-8103-47EB-8549-B46996303CD5}" type="sibTrans" cxnId="{69FD52EF-1C22-4A64-A790-5A1F1A020CAA}">
      <dgm:prSet/>
      <dgm:spPr/>
      <dgm:t>
        <a:bodyPr/>
        <a:lstStyle/>
        <a:p>
          <a:endParaRPr kumimoji="1" lang="ja-JP" altLang="en-US"/>
        </a:p>
      </dgm:t>
    </dgm:pt>
    <dgm:pt modelId="{E81E696E-6379-4BE9-AFD7-B60CC44E9166}">
      <dgm:prSet phldrT="[テキスト]"/>
      <dgm:spPr>
        <a:solidFill>
          <a:srgbClr val="B8D4D3"/>
        </a:solidFill>
        <a:ln>
          <a:noFill/>
        </a:ln>
      </dgm:spPr>
      <dgm:t>
        <a:bodyPr/>
        <a:lstStyle/>
        <a:p>
          <a:r>
            <a:rPr kumimoji="1" lang="ja-JP" altLang="en-US" dirty="0">
              <a:solidFill>
                <a:schemeClr val="tx1"/>
              </a:solidFill>
            </a:rPr>
            <a:t>コーディネート</a:t>
          </a:r>
          <a:endParaRPr kumimoji="1" lang="en-US" altLang="ja-JP" dirty="0">
            <a:solidFill>
              <a:schemeClr val="tx1"/>
            </a:solidFill>
          </a:endParaRPr>
        </a:p>
        <a:p>
          <a:r>
            <a:rPr kumimoji="1" lang="ja-JP" altLang="en-US" dirty="0">
              <a:solidFill>
                <a:schemeClr val="tx1"/>
              </a:solidFill>
            </a:rPr>
            <a:t>登録</a:t>
          </a:r>
        </a:p>
      </dgm:t>
    </dgm:pt>
    <dgm:pt modelId="{9BBB28B9-3A7E-42F2-8C78-8BE6B3D4E5A9}" type="parTrans" cxnId="{96D09A6D-32D9-4200-B795-C74301A544EC}">
      <dgm:prSet/>
      <dgm:spPr/>
      <dgm:t>
        <a:bodyPr/>
        <a:lstStyle/>
        <a:p>
          <a:endParaRPr kumimoji="1" lang="ja-JP" altLang="en-US"/>
        </a:p>
      </dgm:t>
    </dgm:pt>
    <dgm:pt modelId="{38042EDE-BA61-4476-B356-D48F1C713CB1}" type="sibTrans" cxnId="{96D09A6D-32D9-4200-B795-C74301A544EC}">
      <dgm:prSet/>
      <dgm:spPr/>
      <dgm:t>
        <a:bodyPr/>
        <a:lstStyle/>
        <a:p>
          <a:endParaRPr kumimoji="1" lang="ja-JP" altLang="en-US"/>
        </a:p>
      </dgm:t>
    </dgm:pt>
    <dgm:pt modelId="{5A0539D8-6498-407E-939F-092FE9F1F423}">
      <dgm:prSet phldrT="[テキスト]" custT="1"/>
      <dgm:spPr>
        <a:solidFill>
          <a:srgbClr val="B8D4D3"/>
        </a:solidFill>
        <a:ln>
          <a:noFill/>
        </a:ln>
      </dgm:spPr>
      <dgm:t>
        <a:bodyPr/>
        <a:lstStyle/>
        <a:p>
          <a:r>
            <a:rPr kumimoji="1" lang="ja-JP" altLang="en-US" sz="1600" dirty="0">
              <a:solidFill>
                <a:schemeClr val="tx1"/>
              </a:solidFill>
            </a:rPr>
            <a:t>コーディネート履歴を確認</a:t>
          </a:r>
        </a:p>
      </dgm:t>
    </dgm:pt>
    <dgm:pt modelId="{F1C3DDAD-DBDC-4DA9-8068-81245FDE9070}" type="parTrans" cxnId="{C9B6D765-1125-4CB8-885B-B7D9CB989303}">
      <dgm:prSet/>
      <dgm:spPr/>
      <dgm:t>
        <a:bodyPr/>
        <a:lstStyle/>
        <a:p>
          <a:endParaRPr kumimoji="1" lang="ja-JP" altLang="en-US"/>
        </a:p>
      </dgm:t>
    </dgm:pt>
    <dgm:pt modelId="{6FEC9BAF-8A05-4EE7-865F-F6817F4F2A15}" type="sibTrans" cxnId="{C9B6D765-1125-4CB8-885B-B7D9CB989303}">
      <dgm:prSet/>
      <dgm:spPr/>
      <dgm:t>
        <a:bodyPr/>
        <a:lstStyle/>
        <a:p>
          <a:endParaRPr kumimoji="1" lang="ja-JP" altLang="en-US"/>
        </a:p>
      </dgm:t>
    </dgm:pt>
    <dgm:pt modelId="{8F860627-845A-42CD-B48A-1A73DE2400B1}" type="pres">
      <dgm:prSet presAssocID="{8894EDFD-0E3F-4932-A66B-996EB212D68D}" presName="Name0" presStyleCnt="0">
        <dgm:presLayoutVars>
          <dgm:dir/>
          <dgm:animLvl val="lvl"/>
          <dgm:resizeHandles val="exact"/>
        </dgm:presLayoutVars>
      </dgm:prSet>
      <dgm:spPr/>
    </dgm:pt>
    <dgm:pt modelId="{0E175A11-63C1-4BE8-8B78-34645D818B1F}" type="pres">
      <dgm:prSet presAssocID="{3A278622-C0CA-46D3-B638-E38607D060AF}" presName="parTxOnly" presStyleLbl="node1" presStyleIdx="0" presStyleCnt="5" custLinFactY="-142166" custLinFactNeighborX="0" custLinFactNeighborY="-200000">
        <dgm:presLayoutVars>
          <dgm:chMax val="0"/>
          <dgm:chPref val="0"/>
          <dgm:bulletEnabled val="1"/>
        </dgm:presLayoutVars>
      </dgm:prSet>
      <dgm:spPr/>
    </dgm:pt>
    <dgm:pt modelId="{40329E85-7241-4FC4-AB14-E4BA0BDEC36B}" type="pres">
      <dgm:prSet presAssocID="{12A763F1-670F-4465-B5F3-D3E1476A8716}" presName="parTxOnlySpace" presStyleCnt="0"/>
      <dgm:spPr/>
    </dgm:pt>
    <dgm:pt modelId="{D31AF9F6-C2A1-4043-A93A-EC713D7FAD76}" type="pres">
      <dgm:prSet presAssocID="{4C358572-532F-4D21-AEF7-9F4C9A8F0E11}" presName="parTxOnly" presStyleLbl="node1" presStyleIdx="1" presStyleCnt="5" custLinFactY="-142166" custLinFactNeighborX="-15079" custLinFactNeighborY="-200000">
        <dgm:presLayoutVars>
          <dgm:chMax val="0"/>
          <dgm:chPref val="0"/>
          <dgm:bulletEnabled val="1"/>
        </dgm:presLayoutVars>
      </dgm:prSet>
      <dgm:spPr/>
    </dgm:pt>
    <dgm:pt modelId="{86CB371F-1609-49BE-8E0E-5DE0DB78A84C}" type="pres">
      <dgm:prSet presAssocID="{3D9E83CA-FD4D-4FB7-ABBC-6F7C6AB6029C}" presName="parTxOnlySpace" presStyleCnt="0"/>
      <dgm:spPr/>
    </dgm:pt>
    <dgm:pt modelId="{6628602F-4793-42A3-A180-31A268A439B4}" type="pres">
      <dgm:prSet presAssocID="{E0B553CB-DB27-4408-A5BB-6EF726D10B23}" presName="parTxOnly" presStyleLbl="node1" presStyleIdx="2" presStyleCnt="5" custLinFactY="-142166" custLinFactNeighborX="1124" custLinFactNeighborY="-200000">
        <dgm:presLayoutVars>
          <dgm:chMax val="0"/>
          <dgm:chPref val="0"/>
          <dgm:bulletEnabled val="1"/>
        </dgm:presLayoutVars>
      </dgm:prSet>
      <dgm:spPr/>
    </dgm:pt>
    <dgm:pt modelId="{A229DA24-AD0F-467B-85A5-67724A032650}" type="pres">
      <dgm:prSet presAssocID="{92D94AC1-8103-47EB-8549-B46996303CD5}" presName="parTxOnlySpace" presStyleCnt="0"/>
      <dgm:spPr/>
    </dgm:pt>
    <dgm:pt modelId="{1436D843-B278-4B4A-AF3C-AE1B3A8E930F}" type="pres">
      <dgm:prSet presAssocID="{E81E696E-6379-4BE9-AFD7-B60CC44E9166}" presName="parTxOnly" presStyleLbl="node1" presStyleIdx="3" presStyleCnt="5" custLinFactY="-142166" custLinFactNeighborX="1124" custLinFactNeighborY="-200000">
        <dgm:presLayoutVars>
          <dgm:chMax val="0"/>
          <dgm:chPref val="0"/>
          <dgm:bulletEnabled val="1"/>
        </dgm:presLayoutVars>
      </dgm:prSet>
      <dgm:spPr/>
    </dgm:pt>
    <dgm:pt modelId="{71DBDDE2-B213-49D2-9A91-014BA7C269CA}" type="pres">
      <dgm:prSet presAssocID="{38042EDE-BA61-4476-B356-D48F1C713CB1}" presName="parTxOnlySpace" presStyleCnt="0"/>
      <dgm:spPr/>
    </dgm:pt>
    <dgm:pt modelId="{090A51D7-F8A7-42EB-B0FD-A41FC3B12DE0}" type="pres">
      <dgm:prSet presAssocID="{5A0539D8-6498-407E-939F-092FE9F1F423}" presName="parTxOnly" presStyleLbl="node1" presStyleIdx="4" presStyleCnt="5" custLinFactY="-142166" custLinFactNeighborX="1124" custLinFactNeighborY="-200000">
        <dgm:presLayoutVars>
          <dgm:chMax val="0"/>
          <dgm:chPref val="0"/>
          <dgm:bulletEnabled val="1"/>
        </dgm:presLayoutVars>
      </dgm:prSet>
      <dgm:spPr/>
    </dgm:pt>
  </dgm:ptLst>
  <dgm:cxnLst>
    <dgm:cxn modelId="{99A85D14-F856-4784-B627-71CE4609B477}" srcId="{8894EDFD-0E3F-4932-A66B-996EB212D68D}" destId="{4C358572-532F-4D21-AEF7-9F4C9A8F0E11}" srcOrd="1" destOrd="0" parTransId="{ADC24D4F-2C20-408A-A166-CE8ED4A5E955}" sibTransId="{3D9E83CA-FD4D-4FB7-ABBC-6F7C6AB6029C}"/>
    <dgm:cxn modelId="{769E4026-0CA6-46DE-BBB5-038B09A30648}" type="presOf" srcId="{5A0539D8-6498-407E-939F-092FE9F1F423}" destId="{090A51D7-F8A7-42EB-B0FD-A41FC3B12DE0}" srcOrd="0" destOrd="0" presId="urn:microsoft.com/office/officeart/2005/8/layout/chevron1"/>
    <dgm:cxn modelId="{028EDF28-2D21-401B-9D70-6E87B24F0DC2}" type="presOf" srcId="{E81E696E-6379-4BE9-AFD7-B60CC44E9166}" destId="{1436D843-B278-4B4A-AF3C-AE1B3A8E930F}" srcOrd="0" destOrd="0" presId="urn:microsoft.com/office/officeart/2005/8/layout/chevron1"/>
    <dgm:cxn modelId="{C9B6D765-1125-4CB8-885B-B7D9CB989303}" srcId="{8894EDFD-0E3F-4932-A66B-996EB212D68D}" destId="{5A0539D8-6498-407E-939F-092FE9F1F423}" srcOrd="4" destOrd="0" parTransId="{F1C3DDAD-DBDC-4DA9-8068-81245FDE9070}" sibTransId="{6FEC9BAF-8A05-4EE7-865F-F6817F4F2A15}"/>
    <dgm:cxn modelId="{96D09A6D-32D9-4200-B795-C74301A544EC}" srcId="{8894EDFD-0E3F-4932-A66B-996EB212D68D}" destId="{E81E696E-6379-4BE9-AFD7-B60CC44E9166}" srcOrd="3" destOrd="0" parTransId="{9BBB28B9-3A7E-42F2-8C78-8BE6B3D4E5A9}" sibTransId="{38042EDE-BA61-4476-B356-D48F1C713CB1}"/>
    <dgm:cxn modelId="{B35CCB76-EB01-4C0C-A927-A7B901004CAC}" type="presOf" srcId="{8894EDFD-0E3F-4932-A66B-996EB212D68D}" destId="{8F860627-845A-42CD-B48A-1A73DE2400B1}" srcOrd="0" destOrd="0" presId="urn:microsoft.com/office/officeart/2005/8/layout/chevron1"/>
    <dgm:cxn modelId="{5B9DD6A3-D671-43A7-A270-8B33179A7AC4}" type="presOf" srcId="{3A278622-C0CA-46D3-B638-E38607D060AF}" destId="{0E175A11-63C1-4BE8-8B78-34645D818B1F}" srcOrd="0" destOrd="0" presId="urn:microsoft.com/office/officeart/2005/8/layout/chevron1"/>
    <dgm:cxn modelId="{D39232E5-74FF-42AC-9791-C86F6A0777F9}" type="presOf" srcId="{4C358572-532F-4D21-AEF7-9F4C9A8F0E11}" destId="{D31AF9F6-C2A1-4043-A93A-EC713D7FAD76}" srcOrd="0" destOrd="0" presId="urn:microsoft.com/office/officeart/2005/8/layout/chevron1"/>
    <dgm:cxn modelId="{334BADEE-6606-4A73-AA34-A468CC745254}" srcId="{8894EDFD-0E3F-4932-A66B-996EB212D68D}" destId="{3A278622-C0CA-46D3-B638-E38607D060AF}" srcOrd="0" destOrd="0" parTransId="{AD154080-BD7A-4198-A57E-CB95B7DBEE54}" sibTransId="{12A763F1-670F-4465-B5F3-D3E1476A8716}"/>
    <dgm:cxn modelId="{69FD52EF-1C22-4A64-A790-5A1F1A020CAA}" srcId="{8894EDFD-0E3F-4932-A66B-996EB212D68D}" destId="{E0B553CB-DB27-4408-A5BB-6EF726D10B23}" srcOrd="2" destOrd="0" parTransId="{2928AC39-B9CC-4CB8-96DE-45A8054ED7C7}" sibTransId="{92D94AC1-8103-47EB-8549-B46996303CD5}"/>
    <dgm:cxn modelId="{77F5C6FA-D636-49F4-8C49-52AA1EF02629}" type="presOf" srcId="{E0B553CB-DB27-4408-A5BB-6EF726D10B23}" destId="{6628602F-4793-42A3-A180-31A268A439B4}" srcOrd="0" destOrd="0" presId="urn:microsoft.com/office/officeart/2005/8/layout/chevron1"/>
    <dgm:cxn modelId="{E9718CFE-6ECB-4E34-B1C2-99F05BA4F7BC}" type="presParOf" srcId="{8F860627-845A-42CD-B48A-1A73DE2400B1}" destId="{0E175A11-63C1-4BE8-8B78-34645D818B1F}" srcOrd="0" destOrd="0" presId="urn:microsoft.com/office/officeart/2005/8/layout/chevron1"/>
    <dgm:cxn modelId="{083D4C3D-D399-4C5A-8492-547382EA657D}" type="presParOf" srcId="{8F860627-845A-42CD-B48A-1A73DE2400B1}" destId="{40329E85-7241-4FC4-AB14-E4BA0BDEC36B}" srcOrd="1" destOrd="0" presId="urn:microsoft.com/office/officeart/2005/8/layout/chevron1"/>
    <dgm:cxn modelId="{0B2229E6-982E-43ED-9BDD-3B94DADF71A4}" type="presParOf" srcId="{8F860627-845A-42CD-B48A-1A73DE2400B1}" destId="{D31AF9F6-C2A1-4043-A93A-EC713D7FAD76}" srcOrd="2" destOrd="0" presId="urn:microsoft.com/office/officeart/2005/8/layout/chevron1"/>
    <dgm:cxn modelId="{19327D8C-35E0-462D-9DEA-21865894A6F3}" type="presParOf" srcId="{8F860627-845A-42CD-B48A-1A73DE2400B1}" destId="{86CB371F-1609-49BE-8E0E-5DE0DB78A84C}" srcOrd="3" destOrd="0" presId="urn:microsoft.com/office/officeart/2005/8/layout/chevron1"/>
    <dgm:cxn modelId="{BBB0B007-263D-462F-B292-2504724FFB1D}" type="presParOf" srcId="{8F860627-845A-42CD-B48A-1A73DE2400B1}" destId="{6628602F-4793-42A3-A180-31A268A439B4}" srcOrd="4" destOrd="0" presId="urn:microsoft.com/office/officeart/2005/8/layout/chevron1"/>
    <dgm:cxn modelId="{5C87E223-7B84-44FD-85AE-599D8A47789A}" type="presParOf" srcId="{8F860627-845A-42CD-B48A-1A73DE2400B1}" destId="{A229DA24-AD0F-467B-85A5-67724A032650}" srcOrd="5" destOrd="0" presId="urn:microsoft.com/office/officeart/2005/8/layout/chevron1"/>
    <dgm:cxn modelId="{4C8C4095-AA61-4D0B-8722-546D68E4C560}" type="presParOf" srcId="{8F860627-845A-42CD-B48A-1A73DE2400B1}" destId="{1436D843-B278-4B4A-AF3C-AE1B3A8E930F}" srcOrd="6" destOrd="0" presId="urn:microsoft.com/office/officeart/2005/8/layout/chevron1"/>
    <dgm:cxn modelId="{ACEE7B5B-A914-4104-BCA1-946B22F2B462}" type="presParOf" srcId="{8F860627-845A-42CD-B48A-1A73DE2400B1}" destId="{71DBDDE2-B213-49D2-9A91-014BA7C269CA}" srcOrd="7" destOrd="0" presId="urn:microsoft.com/office/officeart/2005/8/layout/chevron1"/>
    <dgm:cxn modelId="{6B5A79F6-4801-4E10-9E28-7FD4C80C2DED}" type="presParOf" srcId="{8F860627-845A-42CD-B48A-1A73DE2400B1}" destId="{090A51D7-F8A7-42EB-B0FD-A41FC3B12DE0}"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5A11-63C1-4BE8-8B78-34645D818B1F}">
      <dsp:nvSpPr>
        <dsp:cNvPr id="0" name=""/>
        <dsp:cNvSpPr/>
      </dsp:nvSpPr>
      <dsp:spPr>
        <a:xfrm>
          <a:off x="295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ja-JP" altLang="en-US" sz="1600" kern="1200" dirty="0">
              <a:solidFill>
                <a:schemeClr val="tx1"/>
              </a:solidFill>
            </a:rPr>
            <a:t>ユーザー登録</a:t>
          </a:r>
          <a:endParaRPr kumimoji="1" lang="ja-JP" altLang="en-US" sz="1600" kern="1200" dirty="0">
            <a:solidFill>
              <a:schemeClr val="tx1"/>
            </a:solidFill>
          </a:endParaRPr>
        </a:p>
      </dsp:txBody>
      <dsp:txXfrm>
        <a:off x="529811" y="727595"/>
        <a:ext cx="1580554" cy="1053703"/>
      </dsp:txXfrm>
    </dsp:sp>
    <dsp:sp modelId="{D31AF9F6-C2A1-4043-A93A-EC713D7FAD76}">
      <dsp:nvSpPr>
        <dsp:cNvPr id="0" name=""/>
        <dsp:cNvSpPr/>
      </dsp:nvSpPr>
      <dsp:spPr>
        <a:xfrm>
          <a:off x="233406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持っている</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600" kern="1200" dirty="0">
              <a:solidFill>
                <a:schemeClr val="tx1"/>
              </a:solidFill>
            </a:rPr>
            <a:t>服を登録</a:t>
          </a:r>
        </a:p>
      </dsp:txBody>
      <dsp:txXfrm>
        <a:off x="2860921" y="727595"/>
        <a:ext cx="1580554" cy="1053703"/>
      </dsp:txXfrm>
    </dsp:sp>
    <dsp:sp modelId="{6628602F-4793-42A3-A180-31A268A439B4}">
      <dsp:nvSpPr>
        <dsp:cNvPr id="0" name=""/>
        <dsp:cNvSpPr/>
      </dsp:nvSpPr>
      <dsp:spPr>
        <a:xfrm>
          <a:off x="4747584"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ja-JP" altLang="en-US" sz="1400" kern="1200" dirty="0">
              <a:solidFill>
                <a:schemeClr val="tx1"/>
              </a:solidFill>
            </a:rPr>
            <a:t>おすすめの</a:t>
          </a:r>
          <a:endParaRPr lang="en-US" altLang="ja-JP" sz="1400" kern="1200" dirty="0">
            <a:solidFill>
              <a:schemeClr val="tx1"/>
            </a:solidFill>
          </a:endParaRPr>
        </a:p>
        <a:p>
          <a:pPr marL="0" lvl="0" indent="0" algn="ctr" defTabSz="622300">
            <a:lnSpc>
              <a:spcPct val="90000"/>
            </a:lnSpc>
            <a:spcBef>
              <a:spcPct val="0"/>
            </a:spcBef>
            <a:spcAft>
              <a:spcPct val="35000"/>
            </a:spcAft>
            <a:buNone/>
          </a:pPr>
          <a:r>
            <a:rPr lang="ja-JP" altLang="en-US" sz="1400" kern="1200" dirty="0">
              <a:solidFill>
                <a:schemeClr val="tx1"/>
              </a:solidFill>
            </a:rPr>
            <a:t>組み合わせを</a:t>
          </a:r>
          <a:endParaRPr lang="en-US" altLang="ja-JP" sz="1400" kern="1200" dirty="0">
            <a:solidFill>
              <a:schemeClr val="tx1"/>
            </a:solidFill>
          </a:endParaRPr>
        </a:p>
        <a:p>
          <a:pPr marL="0" lvl="0" indent="0" algn="ctr" defTabSz="622300">
            <a:lnSpc>
              <a:spcPct val="90000"/>
            </a:lnSpc>
            <a:spcBef>
              <a:spcPct val="0"/>
            </a:spcBef>
            <a:spcAft>
              <a:spcPct val="35000"/>
            </a:spcAft>
            <a:buNone/>
          </a:pPr>
          <a:r>
            <a:rPr lang="ja-JP" altLang="en-US" sz="1400" kern="1200" dirty="0">
              <a:solidFill>
                <a:schemeClr val="tx1"/>
              </a:solidFill>
            </a:rPr>
            <a:t>表示</a:t>
          </a:r>
          <a:endParaRPr kumimoji="1" lang="ja-JP" altLang="en-US" sz="1300" kern="1200" dirty="0">
            <a:solidFill>
              <a:schemeClr val="tx1"/>
            </a:solidFill>
          </a:endParaRPr>
        </a:p>
      </dsp:txBody>
      <dsp:txXfrm>
        <a:off x="5274436" y="727595"/>
        <a:ext cx="1580554" cy="1053703"/>
      </dsp:txXfrm>
    </dsp:sp>
    <dsp:sp modelId="{1436D843-B278-4B4A-AF3C-AE1B3A8E930F}">
      <dsp:nvSpPr>
        <dsp:cNvPr id="0" name=""/>
        <dsp:cNvSpPr/>
      </dsp:nvSpPr>
      <dsp:spPr>
        <a:xfrm>
          <a:off x="7118416"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600" kern="1200" dirty="0">
              <a:solidFill>
                <a:schemeClr val="tx1"/>
              </a:solidFill>
            </a:rPr>
            <a:t>登録</a:t>
          </a:r>
        </a:p>
      </dsp:txBody>
      <dsp:txXfrm>
        <a:off x="7645268" y="727595"/>
        <a:ext cx="1580554" cy="1053703"/>
      </dsp:txXfrm>
    </dsp:sp>
    <dsp:sp modelId="{090A51D7-F8A7-42EB-B0FD-A41FC3B12DE0}">
      <dsp:nvSpPr>
        <dsp:cNvPr id="0" name=""/>
        <dsp:cNvSpPr/>
      </dsp:nvSpPr>
      <dsp:spPr>
        <a:xfrm>
          <a:off x="9489247"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コーディネート履歴を確認</a:t>
          </a:r>
        </a:p>
      </dsp:txBody>
      <dsp:txXfrm>
        <a:off x="10016099" y="727595"/>
        <a:ext cx="1580554" cy="10537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4C93F-814C-4670-B25A-0486B8C84130}" type="datetimeFigureOut">
              <a:rPr kumimoji="1" lang="ja-JP" altLang="en-US" smtClean="0"/>
              <a:t>2023/6/28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481F9-CFF6-4F01-8E16-C7AB0AB3A6FC}" type="slidenum">
              <a:rPr kumimoji="1" lang="ja-JP" altLang="en-US" smtClean="0"/>
              <a:t>‹#›</a:t>
            </a:fld>
            <a:endParaRPr kumimoji="1" lang="ja-JP" altLang="en-US"/>
          </a:p>
        </p:txBody>
      </p:sp>
    </p:spTree>
    <p:extLst>
      <p:ext uri="{BB962C8B-B14F-4D97-AF65-F5344CB8AC3E}">
        <p14:creationId xmlns:p14="http://schemas.microsoft.com/office/powerpoint/2010/main" val="9787998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これからチーム</a:t>
            </a:r>
            <a:r>
              <a:rPr kumimoji="1" lang="en-US" altLang="ja-JP" dirty="0"/>
              <a:t>A</a:t>
            </a:r>
            <a:r>
              <a:rPr kumimoji="1" lang="ja-JP" altLang="en-US" dirty="0"/>
              <a:t>型の発表「</a:t>
            </a:r>
            <a:r>
              <a:rPr kumimoji="1" lang="en-US" altLang="ja-JP" dirty="0"/>
              <a:t>Closet with me</a:t>
            </a:r>
            <a:r>
              <a:rPr kumimoji="1" lang="ja-JP" altLang="en-US" dirty="0"/>
              <a:t>　快適な</a:t>
            </a:r>
            <a:r>
              <a:rPr kumimoji="1" lang="en-US" altLang="ja-JP" dirty="0"/>
              <a:t>1</a:t>
            </a:r>
            <a:r>
              <a:rPr kumimoji="1" lang="ja-JP" altLang="en-US" dirty="0"/>
              <a:t>日の始まりをあなたに」を始めます。</a:t>
            </a:r>
            <a:endParaRPr kumimoji="1" lang="en-US" altLang="ja-JP" dirty="0"/>
          </a:p>
          <a:p>
            <a:r>
              <a:rPr kumimoji="1" lang="ja-JP" altLang="en-US" dirty="0"/>
              <a:t>よろしくお願いします。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a:t>
            </a:fld>
            <a:endParaRPr kumimoji="1" lang="ja-JP" altLang="en-US"/>
          </a:p>
        </p:txBody>
      </p:sp>
    </p:spTree>
    <p:extLst>
      <p:ext uri="{BB962C8B-B14F-4D97-AF65-F5344CB8AC3E}">
        <p14:creationId xmlns:p14="http://schemas.microsoft.com/office/powerpoint/2010/main" val="171986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p>
          <a:p>
            <a:r>
              <a:rPr kumimoji="1" lang="ja-JP" altLang="en-US" dirty="0"/>
              <a:t>ここからは、特にこだわった機能を紹介します。１つ目はおすすめの組み合わせ機能です。その日の気温に応じて、おすすめの服装を提案します。</a:t>
            </a:r>
            <a:endParaRPr kumimoji="1" lang="en-US" altLang="ja-JP" dirty="0"/>
          </a:p>
          <a:p>
            <a:r>
              <a:rPr kumimoji="1" lang="ja-JP" altLang="en-US" dirty="0"/>
              <a:t>提案の基準はチーム内で話し合い基準を設定しました。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13</a:t>
            </a:fld>
            <a:endParaRPr kumimoji="1" lang="ja-JP" altLang="en-US"/>
          </a:p>
        </p:txBody>
      </p:sp>
    </p:spTree>
    <p:extLst>
      <p:ext uri="{BB962C8B-B14F-4D97-AF65-F5344CB8AC3E}">
        <p14:creationId xmlns:p14="http://schemas.microsoft.com/office/powerpoint/2010/main" val="1136344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p>
          <a:p>
            <a:r>
              <a:rPr kumimoji="1" lang="ja-JP" altLang="en-US" dirty="0"/>
              <a:t>こちらが実際に神奈川県と北海道で登録した画面です。地域を変更すると、その地域の天気・気温・おすすめの組み合わせが表示されます。</a:t>
            </a:r>
            <a:endParaRPr kumimoji="1" lang="en-US" altLang="ja-JP" dirty="0"/>
          </a:p>
          <a:p>
            <a:r>
              <a:rPr kumimoji="1" lang="ja-JP" altLang="en-US" dirty="0"/>
              <a:t>同じ日付ですが、神奈川県と北海道ではおすすめの組み合わせが変化していることが分かると思います。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14</a:t>
            </a:fld>
            <a:endParaRPr kumimoji="1" lang="ja-JP" altLang="en-US"/>
          </a:p>
        </p:txBody>
      </p:sp>
    </p:spTree>
    <p:extLst>
      <p:ext uri="{BB962C8B-B14F-4D97-AF65-F5344CB8AC3E}">
        <p14:creationId xmlns:p14="http://schemas.microsoft.com/office/powerpoint/2010/main" val="4074737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同じ状況でもその人の体感によっては適切な服装も分かれるのではないかと思う方もいらっしゃると思います。</a:t>
            </a:r>
            <a:endParaRPr kumimoji="1" lang="en-US" altLang="ja-JP" dirty="0"/>
          </a:p>
          <a:p>
            <a:r>
              <a:rPr kumimoji="1" lang="ja-JP" altLang="en-US" dirty="0"/>
              <a:t>それを解決するために導入したのがこの指数です。</a:t>
            </a:r>
            <a:endParaRPr kumimoji="1" lang="en-US" altLang="ja-JP" dirty="0"/>
          </a:p>
          <a:p>
            <a:r>
              <a:rPr kumimoji="1" lang="ja-JP" altLang="en-US" dirty="0"/>
              <a:t>暑がり・寒がり指数は個人で自分が暑がりか寒がりかを判断し、</a:t>
            </a:r>
            <a:r>
              <a:rPr kumimoji="1" lang="en-US" altLang="ja-JP" dirty="0"/>
              <a:t>11</a:t>
            </a:r>
            <a:r>
              <a:rPr kumimoji="1" lang="ja-JP" altLang="en-US" dirty="0"/>
              <a:t>段階の中から</a:t>
            </a:r>
            <a:endParaRPr kumimoji="1" lang="en-US" altLang="ja-JP" dirty="0"/>
          </a:p>
          <a:p>
            <a:r>
              <a:rPr kumimoji="1" lang="ja-JP" altLang="en-US" dirty="0"/>
              <a:t>例えばとても暑がりな人は</a:t>
            </a:r>
            <a:r>
              <a:rPr kumimoji="1" lang="en-US" altLang="ja-JP" dirty="0"/>
              <a:t>+</a:t>
            </a:r>
            <a:r>
              <a:rPr kumimoji="1" lang="ja-JP" altLang="en-US" dirty="0"/>
              <a:t>５，普通の人は０，とても寒がりな人は－５というように設定します。</a:t>
            </a:r>
            <a:endParaRPr kumimoji="1" lang="en-US" altLang="ja-JP" dirty="0"/>
          </a:p>
          <a:p>
            <a:r>
              <a:rPr kumimoji="1" lang="ja-JP" altLang="en-US" dirty="0"/>
              <a:t>暑がり・寒がり指数は気温やお勧めする服装に関連しており、ここで設定した情報は後からプロフィール画面で変更することができるので、日々使用を繰り返す中でユーザーの方に調整していただき、より最善に近い服装提案を可能とし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15</a:t>
            </a:fld>
            <a:endParaRPr kumimoji="1" lang="ja-JP" altLang="en-US"/>
          </a:p>
        </p:txBody>
      </p:sp>
    </p:spTree>
    <p:extLst>
      <p:ext uri="{BB962C8B-B14F-4D97-AF65-F5344CB8AC3E}">
        <p14:creationId xmlns:p14="http://schemas.microsoft.com/office/powerpoint/2010/main" val="1253072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こちらが実際の画面です。</a:t>
            </a:r>
            <a:endParaRPr kumimoji="1" lang="en-US" altLang="ja-JP" dirty="0"/>
          </a:p>
          <a:p>
            <a:r>
              <a:rPr kumimoji="1" lang="ja-JP" altLang="en-US" dirty="0"/>
              <a:t>同じ日時、気温でも暑がり・寒がり指数が異なる２人では提案されるおすすめの組み合わせに変化が生じています。</a:t>
            </a:r>
            <a:endParaRPr kumimoji="1" lang="en-US" altLang="ja-JP" dirty="0"/>
          </a:p>
          <a:p>
            <a:r>
              <a:rPr kumimoji="1" lang="ja-JP" altLang="en-US" dirty="0"/>
              <a:t>このように、本アプリでは個人の体感も考慮し、より皆さま一人一人にフィットした服装を提案することが可能となっています。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16</a:t>
            </a:fld>
            <a:endParaRPr kumimoji="1" lang="ja-JP" altLang="en-US"/>
          </a:p>
        </p:txBody>
      </p:sp>
    </p:spTree>
    <p:extLst>
      <p:ext uri="{BB962C8B-B14F-4D97-AF65-F5344CB8AC3E}">
        <p14:creationId xmlns:p14="http://schemas.microsoft.com/office/powerpoint/2010/main" val="328413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２つ目は、コーディネート登録・履歴機能です</a:t>
            </a:r>
            <a:endParaRPr kumimoji="1" lang="en-US" altLang="ja-JP" dirty="0"/>
          </a:p>
          <a:p>
            <a:r>
              <a:rPr kumimoji="1" lang="ja-JP" altLang="en-US" dirty="0"/>
              <a:t>おすすめの組み合わせに沿って実際に着用した服の組み合わせをコーディネートとして登録することができます。</a:t>
            </a:r>
            <a:endParaRPr kumimoji="1" lang="en-US" altLang="ja-JP" dirty="0"/>
          </a:p>
          <a:p>
            <a:r>
              <a:rPr kumimoji="1" lang="ja-JP" altLang="en-US" dirty="0"/>
              <a:t>登録したコーディネートは</a:t>
            </a:r>
            <a:r>
              <a:rPr lang="ja-JP" altLang="en-US" dirty="0"/>
              <a:t>日付、最高気温、最低気温、全件検索のいずれかで検索することができ、</a:t>
            </a:r>
            <a:endParaRPr lang="en-US" altLang="ja-JP" dirty="0"/>
          </a:p>
          <a:p>
            <a:r>
              <a:rPr lang="ja-JP" altLang="en-US" dirty="0"/>
              <a:t>同じような時期や気温の日に過去のコーディネートを参考にして服を選ぶこともできます。</a:t>
            </a:r>
            <a:endParaRPr lang="en-US" altLang="ja-JP" dirty="0"/>
          </a:p>
          <a:p>
            <a:r>
              <a:rPr kumimoji="1" lang="ja-JP" altLang="en-US" dirty="0"/>
              <a:t>これにより、忙しいあなたには過去に着用したコーディネートをさっと見て参考にすることができ、コーディネートがマンネリ化してしまうあなたには</a:t>
            </a:r>
            <a:endParaRPr kumimoji="1" lang="en-US" altLang="ja-JP" dirty="0"/>
          </a:p>
          <a:p>
            <a:r>
              <a:rPr kumimoji="1" lang="ja-JP" altLang="en-US" dirty="0"/>
              <a:t>新しい組み合わせを探すきっかけにもなります。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17</a:t>
            </a:fld>
            <a:endParaRPr kumimoji="1" lang="ja-JP" altLang="en-US"/>
          </a:p>
        </p:txBody>
      </p:sp>
    </p:spTree>
    <p:extLst>
      <p:ext uri="{BB962C8B-B14F-4D97-AF65-F5344CB8AC3E}">
        <p14:creationId xmlns:p14="http://schemas.microsoft.com/office/powerpoint/2010/main" val="3023460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このアプリを実際に使用してみた際の所要時間と工程がこちらです、</a:t>
            </a:r>
            <a:endParaRPr kumimoji="1" lang="en-US" altLang="ja-JP" dirty="0"/>
          </a:p>
          <a:p>
            <a:r>
              <a:rPr kumimoji="1" lang="ja-JP" altLang="en-US" dirty="0"/>
              <a:t>工程の数と所要時間が大幅に削減されたことが分かると思います。</a:t>
            </a:r>
            <a:endParaRPr kumimoji="1" lang="en-US" altLang="ja-JP" dirty="0"/>
          </a:p>
          <a:p>
            <a:r>
              <a:rPr kumimoji="1" lang="ja-JP" altLang="en-US" dirty="0"/>
              <a:t>このように朝の忙しい時間を効率的に、そして１日をより快適に過ごすことができるようになります。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18</a:t>
            </a:fld>
            <a:endParaRPr kumimoji="1" lang="ja-JP" altLang="en-US"/>
          </a:p>
        </p:txBody>
      </p:sp>
    </p:spTree>
    <p:extLst>
      <p:ext uri="{BB962C8B-B14F-4D97-AF65-F5344CB8AC3E}">
        <p14:creationId xmlns:p14="http://schemas.microsoft.com/office/powerpoint/2010/main" val="2451210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p>
          <a:p>
            <a:r>
              <a:rPr kumimoji="1" lang="ja-JP" altLang="en-US" dirty="0"/>
              <a:t>ここからは、開発にあたってのチームでの取り組みについてお話しします。</a:t>
            </a:r>
            <a:endParaRPr kumimoji="1" lang="en-US" altLang="ja-JP" dirty="0"/>
          </a:p>
          <a:p>
            <a:r>
              <a:rPr kumimoji="1" lang="ja-JP" altLang="en-US" dirty="0"/>
              <a:t>わたしたちチーム</a:t>
            </a:r>
            <a:r>
              <a:rPr kumimoji="1" lang="en-US" altLang="ja-JP" dirty="0"/>
              <a:t>A</a:t>
            </a:r>
            <a:r>
              <a:rPr kumimoji="1" lang="ja-JP" altLang="en-US" dirty="0"/>
              <a:t>型では、次のような目標を定めました。</a:t>
            </a:r>
            <a:endParaRPr kumimoji="1" lang="en-US" altLang="ja-JP" dirty="0"/>
          </a:p>
          <a:p>
            <a:r>
              <a:rPr kumimoji="1" lang="ja-JP" altLang="en-US" dirty="0"/>
              <a:t>これらの目標を意識しながら、約</a:t>
            </a:r>
            <a:r>
              <a:rPr kumimoji="1" lang="en-US" altLang="ja-JP" dirty="0"/>
              <a:t>1</a:t>
            </a:r>
            <a:r>
              <a:rPr kumimoji="1" lang="ja-JP" altLang="en-US" dirty="0"/>
              <a:t>か月間のチーム開発に取り組みました。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19</a:t>
            </a:fld>
            <a:endParaRPr kumimoji="1" lang="ja-JP" altLang="en-US"/>
          </a:p>
        </p:txBody>
      </p:sp>
    </p:spTree>
    <p:extLst>
      <p:ext uri="{BB962C8B-B14F-4D97-AF65-F5344CB8AC3E}">
        <p14:creationId xmlns:p14="http://schemas.microsoft.com/office/powerpoint/2010/main" val="2547089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こちらが目標達成率です。完全に達成できていない部分もありますが、それぞれが目標を意識して取り組むことができました。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20</a:t>
            </a:fld>
            <a:endParaRPr kumimoji="1" lang="ja-JP" altLang="en-US"/>
          </a:p>
        </p:txBody>
      </p:sp>
    </p:spTree>
    <p:extLst>
      <p:ext uri="{BB962C8B-B14F-4D97-AF65-F5344CB8AC3E}">
        <p14:creationId xmlns:p14="http://schemas.microsoft.com/office/powerpoint/2010/main" val="2535024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その中の取り組みとして、解決した問題をナレッジとして日々</a:t>
            </a:r>
            <a:r>
              <a:rPr kumimoji="1" lang="en-US" altLang="ja-JP" dirty="0"/>
              <a:t>Slack</a:t>
            </a:r>
            <a:r>
              <a:rPr kumimoji="1" lang="ja-JP" altLang="en-US" dirty="0"/>
              <a:t>に投稿しました。</a:t>
            </a:r>
            <a:endParaRPr kumimoji="1" lang="en-US" altLang="ja-JP" dirty="0"/>
          </a:p>
          <a:p>
            <a:r>
              <a:rPr kumimoji="1" lang="ja-JP" altLang="en-US" dirty="0"/>
              <a:t>このナレッジを参考に問題を解決することもあり、有意義な取り組みだと感じています。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21</a:t>
            </a:fld>
            <a:endParaRPr kumimoji="1" lang="ja-JP" altLang="en-US"/>
          </a:p>
        </p:txBody>
      </p:sp>
    </p:spTree>
    <p:extLst>
      <p:ext uri="{BB962C8B-B14F-4D97-AF65-F5344CB8AC3E}">
        <p14:creationId xmlns:p14="http://schemas.microsoft.com/office/powerpoint/2010/main" val="1896413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あえて苦手な部分に挑戦することで、失敗を恐れずに挑戦し教え合うことを大切にしました。</a:t>
            </a:r>
            <a:endParaRPr kumimoji="1" lang="en-US" altLang="ja-JP" dirty="0"/>
          </a:p>
          <a:p>
            <a:r>
              <a:rPr kumimoji="1" lang="en-US" altLang="ja-JP" dirty="0"/>
              <a:t>Servlet</a:t>
            </a:r>
            <a:r>
              <a:rPr kumimoji="1" lang="ja-JP" altLang="en-US" dirty="0"/>
              <a:t>や</a:t>
            </a:r>
            <a:r>
              <a:rPr kumimoji="1" lang="en-US" altLang="ja-JP" dirty="0"/>
              <a:t>Dao</a:t>
            </a:r>
            <a:r>
              <a:rPr kumimoji="1" lang="ja-JP" altLang="en-US" dirty="0"/>
              <a:t>など、分担しながらなるべく全ての箇所に全員が関わるように調整し、成長できるように心掛けました。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22</a:t>
            </a:fld>
            <a:endParaRPr kumimoji="1" lang="ja-JP" altLang="en-US"/>
          </a:p>
        </p:txBody>
      </p:sp>
    </p:spTree>
    <p:extLst>
      <p:ext uri="{BB962C8B-B14F-4D97-AF65-F5344CB8AC3E}">
        <p14:creationId xmlns:p14="http://schemas.microsoft.com/office/powerpoint/2010/main" val="3758568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発表のアジェンダは、大きく分けて</a:t>
            </a:r>
            <a:endParaRPr kumimoji="1" lang="en-US" altLang="ja-JP" dirty="0"/>
          </a:p>
          <a:p>
            <a:r>
              <a:rPr lang="en-US" altLang="ja-JP" sz="1200" b="1" dirty="0"/>
              <a:t>1</a:t>
            </a:r>
            <a:r>
              <a:rPr lang="ja-JP" altLang="en-US" sz="1200" b="1" dirty="0"/>
              <a:t> </a:t>
            </a:r>
            <a:r>
              <a:rPr kumimoji="1" lang="ja-JP" altLang="en-US" sz="1200" b="1" dirty="0"/>
              <a:t>制作したアプリの説明</a:t>
            </a:r>
            <a:endParaRPr kumimoji="1" lang="en-US" altLang="ja-JP" sz="1200" b="1" dirty="0"/>
          </a:p>
          <a:p>
            <a:pPr marL="0" indent="0">
              <a:buNone/>
            </a:pPr>
            <a:r>
              <a:rPr lang="en-US" altLang="ja-JP" sz="1200" b="1" dirty="0"/>
              <a:t>2</a:t>
            </a:r>
            <a:r>
              <a:rPr lang="ja-JP" altLang="en-US" sz="1200" b="1" dirty="0"/>
              <a:t> チームとしてこだわった点</a:t>
            </a:r>
            <a:endParaRPr lang="en-US" altLang="ja-JP" sz="1200" dirty="0"/>
          </a:p>
          <a:p>
            <a:pPr marL="0" indent="0">
              <a:buNone/>
            </a:pPr>
            <a:r>
              <a:rPr kumimoji="1" lang="en-US" altLang="ja-JP" sz="1200" b="1" dirty="0"/>
              <a:t>3 </a:t>
            </a:r>
            <a:r>
              <a:rPr kumimoji="1" lang="ja-JP" altLang="en-US" sz="1200" b="1" dirty="0"/>
              <a:t>個人の成長</a:t>
            </a:r>
            <a:endParaRPr kumimoji="1" lang="en-US" altLang="ja-JP"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の、</a:t>
            </a:r>
            <a:r>
              <a:rPr kumimoji="1" lang="en-US" altLang="ja-JP" dirty="0"/>
              <a:t>3</a:t>
            </a:r>
            <a:r>
              <a:rPr kumimoji="1" lang="ja-JP" altLang="en-US" dirty="0"/>
              <a:t>点でお話しさせていただきます。</a:t>
            </a:r>
            <a:endParaRPr kumimoji="1" lang="en-US" altLang="ja-JP" dirty="0"/>
          </a:p>
          <a:p>
            <a:pPr marL="0" indent="0">
              <a:buNone/>
            </a:pPr>
            <a:endParaRPr kumimoji="1" lang="ja-JP" alt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1"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a:t>
            </a:fld>
            <a:endParaRPr kumimoji="1" lang="ja-JP" altLang="en-US"/>
          </a:p>
        </p:txBody>
      </p:sp>
    </p:spTree>
    <p:extLst>
      <p:ext uri="{BB962C8B-B14F-4D97-AF65-F5344CB8AC3E}">
        <p14:creationId xmlns:p14="http://schemas.microsoft.com/office/powerpoint/2010/main" val="3610220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その他のグループとしての工夫として、進捗管理を</a:t>
            </a:r>
            <a:r>
              <a:rPr kumimoji="1" lang="en-US" altLang="ja-JP" dirty="0"/>
              <a:t>Excel</a:t>
            </a:r>
            <a:r>
              <a:rPr kumimoji="1" lang="ja-JP" altLang="en-US" dirty="0"/>
              <a:t>で行い、作業の進捗が一目でわかるようにしました。</a:t>
            </a:r>
            <a:endParaRPr kumimoji="1" lang="en-US" altLang="ja-JP" dirty="0"/>
          </a:p>
          <a:p>
            <a:r>
              <a:rPr kumimoji="1" lang="ja-JP" altLang="en-US" dirty="0"/>
              <a:t>議事録を使って決定事項をドキュメントとして残すことや、オンラインでも息抜きに会話をして普段から声をかけやすい雰囲気づくりに取り組みました。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23</a:t>
            </a:fld>
            <a:endParaRPr kumimoji="1" lang="ja-JP" altLang="en-US"/>
          </a:p>
        </p:txBody>
      </p:sp>
    </p:spTree>
    <p:extLst>
      <p:ext uri="{BB962C8B-B14F-4D97-AF65-F5344CB8AC3E}">
        <p14:creationId xmlns:p14="http://schemas.microsoft.com/office/powerpoint/2010/main" val="3061232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24</a:t>
            </a:fld>
            <a:endParaRPr kumimoji="1" lang="ja-JP" altLang="en-US"/>
          </a:p>
        </p:txBody>
      </p:sp>
    </p:spTree>
    <p:extLst>
      <p:ext uri="{BB962C8B-B14F-4D97-AF65-F5344CB8AC3E}">
        <p14:creationId xmlns:p14="http://schemas.microsoft.com/office/powerpoint/2010/main" val="94123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1D1C1D"/>
                </a:solidFill>
                <a:effectLst/>
                <a:latin typeface="Monaco"/>
              </a:rPr>
              <a:t>【</a:t>
            </a:r>
            <a:r>
              <a:rPr lang="ja-JP" altLang="en-US" b="0" i="0" dirty="0">
                <a:solidFill>
                  <a:srgbClr val="1D1C1D"/>
                </a:solidFill>
                <a:effectLst/>
                <a:latin typeface="Monaco"/>
              </a:rPr>
              <a:t>石堂</a:t>
            </a:r>
            <a:r>
              <a:rPr lang="en-US" altLang="ja-JP" b="0" i="0" dirty="0">
                <a:solidFill>
                  <a:srgbClr val="1D1C1D"/>
                </a:solidFill>
                <a:effectLst/>
                <a:latin typeface="Monaco"/>
              </a:rPr>
              <a:t>】</a:t>
            </a:r>
          </a:p>
          <a:p>
            <a:pPr algn="l"/>
            <a:r>
              <a:rPr lang="ja-JP" altLang="en-US" b="0" i="0" dirty="0">
                <a:solidFill>
                  <a:srgbClr val="1D1C1D"/>
                </a:solidFill>
                <a:effectLst/>
                <a:latin typeface="Monaco"/>
              </a:rPr>
              <a:t>今後の反省点が</a:t>
            </a:r>
            <a:r>
              <a:rPr lang="en-US" altLang="ja-JP" b="0" i="0" dirty="0">
                <a:solidFill>
                  <a:srgbClr val="1D1C1D"/>
                </a:solidFill>
                <a:effectLst/>
                <a:latin typeface="Monaco"/>
              </a:rPr>
              <a:t>3</a:t>
            </a:r>
            <a:r>
              <a:rPr lang="ja-JP" altLang="en-US" b="0" i="0" dirty="0">
                <a:solidFill>
                  <a:srgbClr val="1D1C1D"/>
                </a:solidFill>
                <a:effectLst/>
                <a:latin typeface="Monaco"/>
              </a:rPr>
              <a:t>点あります。</a:t>
            </a:r>
          </a:p>
          <a:p>
            <a:pPr algn="l"/>
            <a:r>
              <a:rPr lang="en-US" altLang="ja-JP" b="0" i="0" dirty="0">
                <a:solidFill>
                  <a:srgbClr val="1D1C1D"/>
                </a:solidFill>
                <a:effectLst/>
                <a:latin typeface="Monaco"/>
              </a:rPr>
              <a:t>1</a:t>
            </a:r>
            <a:r>
              <a:rPr lang="ja-JP" altLang="en-US" b="0" i="0" dirty="0">
                <a:solidFill>
                  <a:srgbClr val="1D1C1D"/>
                </a:solidFill>
                <a:effectLst/>
                <a:latin typeface="Monaco"/>
              </a:rPr>
              <a:t>点目は、スケジュール管理です。開発の最終段階では、時間に追われてしまい完成できなかった機能もありました。</a:t>
            </a:r>
          </a:p>
          <a:p>
            <a:pPr algn="l"/>
            <a:r>
              <a:rPr lang="ja-JP" altLang="en-US" b="0" i="0" dirty="0">
                <a:solidFill>
                  <a:srgbClr val="1D1C1D"/>
                </a:solidFill>
                <a:effectLst/>
                <a:latin typeface="Monaco"/>
              </a:rPr>
              <a:t>一つの作業にかかる時間の見積もりが甘かったため、スケジュールが崩れたら新たに作業時間の見積もりを行い、スケジュールを立て直すことが重要だと学びました。</a:t>
            </a:r>
          </a:p>
          <a:p>
            <a:pPr algn="l"/>
            <a:r>
              <a:rPr lang="en-US" altLang="ja-JP" b="0" i="0" dirty="0">
                <a:solidFill>
                  <a:srgbClr val="1D1C1D"/>
                </a:solidFill>
                <a:effectLst/>
                <a:latin typeface="Monaco"/>
              </a:rPr>
              <a:t>2</a:t>
            </a:r>
            <a:r>
              <a:rPr lang="ja-JP" altLang="en-US" b="0" i="0" dirty="0">
                <a:solidFill>
                  <a:srgbClr val="1D1C1D"/>
                </a:solidFill>
                <a:effectLst/>
                <a:latin typeface="Monaco"/>
              </a:rPr>
              <a:t>点目は、認識統一です。開発に入ると気付く認識のずれもあったため、設計段階の話し合いに重きを置くべきだったと感じました。</a:t>
            </a:r>
          </a:p>
          <a:p>
            <a:pPr algn="l"/>
            <a:r>
              <a:rPr lang="en-US" altLang="ja-JP" b="0" i="0" dirty="0">
                <a:solidFill>
                  <a:srgbClr val="1D1C1D"/>
                </a:solidFill>
                <a:effectLst/>
                <a:latin typeface="Monaco"/>
              </a:rPr>
              <a:t>3</a:t>
            </a:r>
            <a:r>
              <a:rPr lang="ja-JP" altLang="en-US" b="0" i="0" dirty="0">
                <a:solidFill>
                  <a:srgbClr val="1D1C1D"/>
                </a:solidFill>
                <a:effectLst/>
                <a:latin typeface="Monaco"/>
              </a:rPr>
              <a:t>点目は、設計書通りに進まなかったことです。</a:t>
            </a:r>
          </a:p>
          <a:p>
            <a:pPr algn="l"/>
            <a:r>
              <a:rPr lang="ja-JP" altLang="en-US" b="0" i="0" dirty="0">
                <a:solidFill>
                  <a:srgbClr val="1D1C1D"/>
                </a:solidFill>
                <a:effectLst/>
                <a:latin typeface="Monaco"/>
              </a:rPr>
              <a:t>開発の最終段階で設計書を振り返った際に、設計書の内容を反映していない部分があることに気づき、急遽、機能実装に取り掛かった場面がありました。</a:t>
            </a:r>
          </a:p>
          <a:p>
            <a:pPr algn="l"/>
            <a:r>
              <a:rPr lang="ja-JP" altLang="en-US" b="0" i="0" dirty="0">
                <a:solidFill>
                  <a:srgbClr val="1D1C1D"/>
                </a:solidFill>
                <a:effectLst/>
                <a:latin typeface="Monaco"/>
              </a:rPr>
              <a:t>これにより、思い込みで開発を進めず、細かくドキュメントを確認する必要があったと気付きました。</a:t>
            </a:r>
          </a:p>
          <a:p>
            <a:pPr algn="l"/>
            <a:r>
              <a:rPr lang="ja-JP" altLang="en-US" b="0" i="0" dirty="0">
                <a:solidFill>
                  <a:srgbClr val="1D1C1D"/>
                </a:solidFill>
                <a:effectLst/>
                <a:latin typeface="Monaco"/>
              </a:rPr>
              <a:t>今後の研修や業務の際にはこれらの反省を活かして取り組んでいきたいです。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25</a:t>
            </a:fld>
            <a:endParaRPr kumimoji="1" lang="ja-JP" altLang="en-US"/>
          </a:p>
        </p:txBody>
      </p:sp>
    </p:spTree>
    <p:extLst>
      <p:ext uri="{BB962C8B-B14F-4D97-AF65-F5344CB8AC3E}">
        <p14:creationId xmlns:p14="http://schemas.microsoft.com/office/powerpoint/2010/main" val="1453658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ここからは個人の成長についてです。それぞれこの研修で学んだ部分を発表していきます。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26</a:t>
            </a:fld>
            <a:endParaRPr kumimoji="1" lang="ja-JP" altLang="en-US"/>
          </a:p>
        </p:txBody>
      </p:sp>
    </p:spTree>
    <p:extLst>
      <p:ext uri="{BB962C8B-B14F-4D97-AF65-F5344CB8AC3E}">
        <p14:creationId xmlns:p14="http://schemas.microsoft.com/office/powerpoint/2010/main" val="2780090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solidFill>
                  <a:srgbClr val="1D1C1D"/>
                </a:solidFill>
                <a:effectLst/>
                <a:latin typeface="Monaco"/>
              </a:rPr>
              <a:t>まずはわたくし石堂から発表させていただきます。</a:t>
            </a:r>
          </a:p>
          <a:p>
            <a:pPr algn="l"/>
            <a:r>
              <a:rPr lang="en-US" altLang="ja-JP" b="0" i="0" dirty="0">
                <a:solidFill>
                  <a:srgbClr val="1D1C1D"/>
                </a:solidFill>
                <a:effectLst/>
                <a:latin typeface="Monaco"/>
              </a:rPr>
              <a:t>5</a:t>
            </a:r>
            <a:r>
              <a:rPr lang="ja-JP" altLang="en-US" b="0" i="0" dirty="0">
                <a:solidFill>
                  <a:srgbClr val="1D1C1D"/>
                </a:solidFill>
                <a:effectLst/>
                <a:latin typeface="Monaco"/>
              </a:rPr>
              <a:t>月よりできるようになったことは、まず、</a:t>
            </a:r>
            <a:r>
              <a:rPr lang="en-US" altLang="ja-JP" b="0" i="0" dirty="0">
                <a:solidFill>
                  <a:srgbClr val="1D1C1D"/>
                </a:solidFill>
                <a:effectLst/>
                <a:latin typeface="Monaco"/>
              </a:rPr>
              <a:t>DAO</a:t>
            </a:r>
            <a:r>
              <a:rPr lang="ja-JP" altLang="en-US" b="0" i="0" dirty="0">
                <a:solidFill>
                  <a:srgbClr val="1D1C1D"/>
                </a:solidFill>
                <a:effectLst/>
                <a:latin typeface="Monaco"/>
              </a:rPr>
              <a:t>、</a:t>
            </a:r>
            <a:r>
              <a:rPr lang="en-US" altLang="ja-JP" b="0" i="0" dirty="0">
                <a:solidFill>
                  <a:srgbClr val="1D1C1D"/>
                </a:solidFill>
                <a:effectLst/>
                <a:latin typeface="Monaco"/>
              </a:rPr>
              <a:t>model</a:t>
            </a:r>
            <a:r>
              <a:rPr lang="ja-JP" altLang="en-US" b="0" i="0" dirty="0">
                <a:solidFill>
                  <a:srgbClr val="1D1C1D"/>
                </a:solidFill>
                <a:effectLst/>
                <a:latin typeface="Monaco"/>
              </a:rPr>
              <a:t>、</a:t>
            </a:r>
            <a:r>
              <a:rPr lang="en-US" altLang="ja-JP" b="0" i="0" dirty="0">
                <a:solidFill>
                  <a:srgbClr val="1D1C1D"/>
                </a:solidFill>
                <a:effectLst/>
                <a:latin typeface="Monaco"/>
              </a:rPr>
              <a:t>servlet</a:t>
            </a:r>
            <a:r>
              <a:rPr lang="ja-JP" altLang="en-US" b="0" i="0" dirty="0">
                <a:solidFill>
                  <a:srgbClr val="1D1C1D"/>
                </a:solidFill>
                <a:effectLst/>
                <a:latin typeface="Monaco"/>
              </a:rPr>
              <a:t>、</a:t>
            </a:r>
            <a:r>
              <a:rPr lang="en-US" altLang="ja-JP" b="0" i="0" dirty="0">
                <a:solidFill>
                  <a:srgbClr val="1D1C1D"/>
                </a:solidFill>
                <a:effectLst/>
                <a:latin typeface="Monaco"/>
              </a:rPr>
              <a:t>JSP</a:t>
            </a:r>
            <a:r>
              <a:rPr lang="ja-JP" altLang="en-US" b="0" i="0" dirty="0">
                <a:solidFill>
                  <a:srgbClr val="1D1C1D"/>
                </a:solidFill>
                <a:effectLst/>
                <a:latin typeface="Monaco"/>
              </a:rPr>
              <a:t>のつながりを理解することです。</a:t>
            </a:r>
          </a:p>
          <a:p>
            <a:pPr algn="l"/>
            <a:r>
              <a:rPr lang="ja-JP" altLang="en-US" b="0" i="0" dirty="0">
                <a:solidFill>
                  <a:srgbClr val="1D1C1D"/>
                </a:solidFill>
                <a:effectLst/>
                <a:latin typeface="Monaco"/>
              </a:rPr>
              <a:t>次に、プログラミングの際にいい意味で諦めが付き、自分の限界を認めることができました。５月までは３０分や１時間、一人で考え込んでしまっていましたが、今回の開発演習では</a:t>
            </a:r>
            <a:r>
              <a:rPr lang="en-US" altLang="ja-JP" b="0" i="0" dirty="0">
                <a:solidFill>
                  <a:srgbClr val="1D1C1D"/>
                </a:solidFill>
                <a:effectLst/>
                <a:latin typeface="Monaco"/>
              </a:rPr>
              <a:t>10</a:t>
            </a:r>
            <a:r>
              <a:rPr lang="ja-JP" altLang="en-US" b="0" i="0" dirty="0">
                <a:solidFill>
                  <a:srgbClr val="1D1C1D"/>
                </a:solidFill>
                <a:effectLst/>
                <a:latin typeface="Monaco"/>
              </a:rPr>
              <a:t>、</a:t>
            </a:r>
            <a:r>
              <a:rPr lang="en-US" altLang="ja-JP" b="0" i="0" dirty="0">
                <a:solidFill>
                  <a:srgbClr val="1D1C1D"/>
                </a:solidFill>
                <a:effectLst/>
                <a:latin typeface="Monaco"/>
              </a:rPr>
              <a:t>20</a:t>
            </a:r>
            <a:r>
              <a:rPr lang="ja-JP" altLang="en-US" b="0" i="0" dirty="0">
                <a:solidFill>
                  <a:srgbClr val="1D1C1D"/>
                </a:solidFill>
                <a:effectLst/>
                <a:latin typeface="Monaco"/>
              </a:rPr>
              <a:t>分でメンバーや講師に頼ることができました。</a:t>
            </a:r>
          </a:p>
          <a:p>
            <a:pPr algn="l"/>
            <a:r>
              <a:rPr lang="ja-JP" altLang="en-US" b="0" i="0" dirty="0">
                <a:solidFill>
                  <a:srgbClr val="1D1C1D"/>
                </a:solidFill>
                <a:effectLst/>
                <a:latin typeface="Monaco"/>
              </a:rPr>
              <a:t>チーム開発で学んだことは、まず質問形式ではなくても不明点を話しておくことの重要性です。</a:t>
            </a:r>
          </a:p>
          <a:p>
            <a:pPr algn="l"/>
            <a:r>
              <a:rPr lang="ja-JP" altLang="en-US" b="0" i="0" dirty="0">
                <a:solidFill>
                  <a:srgbClr val="1D1C1D"/>
                </a:solidFill>
                <a:effectLst/>
                <a:latin typeface="Monaco"/>
              </a:rPr>
              <a:t>不明点を共有しておくことで、その場では解決できなくてもそのあとメンバーがナレッジとして共有してくれ、効率的に開発を進めることができました。</a:t>
            </a:r>
          </a:p>
          <a:p>
            <a:pPr algn="l"/>
            <a:r>
              <a:rPr lang="ja-JP" altLang="en-US" b="0" i="0" dirty="0">
                <a:solidFill>
                  <a:srgbClr val="1D1C1D"/>
                </a:solidFill>
                <a:effectLst/>
                <a:latin typeface="Monaco"/>
              </a:rPr>
              <a:t>次にスケジュール通りに進めることの難しさです。思い通りに設計や開発が進まない場面が多かったため、リスケジュールをこまめにすることが重要であると学びました。</a:t>
            </a:r>
          </a:p>
          <a:p>
            <a:pPr algn="l"/>
            <a:r>
              <a:rPr lang="ja-JP" altLang="en-US" b="0" i="0" dirty="0">
                <a:solidFill>
                  <a:srgbClr val="1D1C1D"/>
                </a:solidFill>
                <a:effectLst/>
                <a:latin typeface="Monaco"/>
              </a:rPr>
              <a:t>最後に大変だったことは、アプリとして実現可能かを考えながら設計を行うことです。設計段階では理想を追い求めてしまいそうになりますが、グループの技術力と時間を考えながら実現可能なアプリに落とし込むことが、今までに経験のないことだったため非常に苦戦しました。</a:t>
            </a:r>
          </a:p>
          <a:p>
            <a:pPr algn="l"/>
            <a:r>
              <a:rPr lang="ja-JP" altLang="en-US" b="0" i="0" dirty="0">
                <a:solidFill>
                  <a:srgbClr val="1D1C1D"/>
                </a:solidFill>
                <a:effectLst/>
                <a:latin typeface="Monaco"/>
              </a:rPr>
              <a:t>以上です。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27</a:t>
            </a:fld>
            <a:endParaRPr kumimoji="1" lang="ja-JP" altLang="en-US"/>
          </a:p>
        </p:txBody>
      </p:sp>
    </p:spTree>
    <p:extLst>
      <p:ext uri="{BB962C8B-B14F-4D97-AF65-F5344CB8AC3E}">
        <p14:creationId xmlns:p14="http://schemas.microsoft.com/office/powerpoint/2010/main" val="1664110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私が</a:t>
            </a:r>
            <a:r>
              <a:rPr kumimoji="1" lang="en-US" altLang="ja-JP" dirty="0"/>
              <a:t>6</a:t>
            </a:r>
            <a:r>
              <a:rPr kumimoji="1" lang="ja-JP" altLang="en-US" dirty="0"/>
              <a:t>月研修に参加し、</a:t>
            </a:r>
            <a:r>
              <a:rPr kumimoji="1" lang="en-US" altLang="ja-JP" dirty="0"/>
              <a:t>5</a:t>
            </a:r>
            <a:r>
              <a:rPr kumimoji="1" lang="ja-JP" altLang="en-US" dirty="0"/>
              <a:t>月よりできるようになったこととしては、この三点が挙げられます。特に人に教えることと人に頼ることは私の未熟だったコミュニケーション能力を大いに成長させてくれました。</a:t>
            </a:r>
            <a:endParaRPr kumimoji="1" lang="en-US" altLang="ja-JP" dirty="0"/>
          </a:p>
          <a:p>
            <a:r>
              <a:rPr kumimoji="1" lang="ja-JP" altLang="en-US" dirty="0"/>
              <a:t>またチーム開発では作業を分担することで効率を上げることの難しさを実感しました。</a:t>
            </a:r>
            <a:endParaRPr kumimoji="1" lang="en-US" altLang="ja-JP" dirty="0"/>
          </a:p>
          <a:p>
            <a:r>
              <a:rPr kumimoji="1" lang="ja-JP" altLang="en-US" dirty="0"/>
              <a:t>最後に大変だったことは前半二週間で行った要件定義や外部設計のために終わりのないマラソンをするかのような会議が長時間続いたことです。</a:t>
            </a:r>
            <a:endParaRPr kumimoji="1" lang="en-US" altLang="ja-JP" dirty="0"/>
          </a:p>
          <a:p>
            <a:r>
              <a:rPr kumimoji="1" lang="ja-JP" altLang="en-US" dirty="0"/>
              <a:t>心が折れそうになった分、終わった時の解放感はとてもありました。</a:t>
            </a:r>
            <a:endParaRPr kumimoji="1" lang="en-US" altLang="ja-JP" dirty="0"/>
          </a:p>
          <a:p>
            <a:r>
              <a:rPr kumimoji="1" lang="ja-JP" altLang="en-US" dirty="0"/>
              <a:t>以上になります。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28</a:t>
            </a:fld>
            <a:endParaRPr kumimoji="1" lang="ja-JP" altLang="en-US"/>
          </a:p>
        </p:txBody>
      </p:sp>
    </p:spTree>
    <p:extLst>
      <p:ext uri="{BB962C8B-B14F-4D97-AF65-F5344CB8AC3E}">
        <p14:creationId xmlns:p14="http://schemas.microsoft.com/office/powerpoint/2010/main" val="355887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続いて私高井の個人の成長についてです。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5</a:t>
            </a:r>
            <a:r>
              <a:rPr kumimoji="1" lang="ja-JP" altLang="en-US" dirty="0"/>
              <a:t>月よりできるようになったことは</a:t>
            </a:r>
            <a:r>
              <a:rPr kumimoji="1" lang="ja-JP" altLang="en-US" sz="1200" dirty="0"/>
              <a:t>サーバーサイドの理解を深めることができたことです。</a:t>
            </a:r>
            <a:endParaRPr kumimoji="1" lang="en-US" altLang="ja-JP" dirty="0"/>
          </a:p>
          <a:p>
            <a:r>
              <a:rPr kumimoji="1" lang="en-US" altLang="ja-JP" dirty="0"/>
              <a:t>5</a:t>
            </a:r>
            <a:r>
              <a:rPr kumimoji="1" lang="ja-JP" altLang="en-US" dirty="0"/>
              <a:t>月の名刺管理アプリでは、サーバーサイドは講師の方のサンプルからほとんど変更することができず、理解が追い付いていませんでしたが今回チームで</a:t>
            </a:r>
            <a:r>
              <a:rPr kumimoji="1" lang="en-US" altLang="ja-JP" dirty="0"/>
              <a:t>1</a:t>
            </a:r>
            <a:r>
              <a:rPr kumimoji="1" lang="ja-JP" altLang="en-US" dirty="0"/>
              <a:t>から制作をすることで</a:t>
            </a:r>
            <a:endParaRPr kumimoji="1" lang="en-US" altLang="ja-JP" dirty="0"/>
          </a:p>
          <a:p>
            <a:r>
              <a:rPr kumimoji="1" lang="ja-JP" altLang="en-US" dirty="0"/>
              <a:t>チームメンバーにで教えてもらったり、自分で調べたりすることで以前より理解ができるようになったと感じています。</a:t>
            </a:r>
            <a:endParaRPr kumimoji="1" lang="en-US" altLang="ja-JP" dirty="0"/>
          </a:p>
          <a:p>
            <a:r>
              <a:rPr kumimoji="1" lang="ja-JP" altLang="en-US" dirty="0"/>
              <a:t>チーム開発で学んだことは、</a:t>
            </a:r>
            <a:r>
              <a:rPr kumimoji="1" lang="ja-JP" altLang="en-US" sz="1200" dirty="0"/>
              <a:t>認識統一を図ることの大切さ、チームで作業をする楽しさです。</a:t>
            </a:r>
            <a:endParaRPr kumimoji="1" lang="en-US" altLang="ja-JP" sz="1200" dirty="0"/>
          </a:p>
          <a:p>
            <a:r>
              <a:rPr kumimoji="1" lang="ja-JP" altLang="en-US" sz="1200" dirty="0"/>
              <a:t>同じものをイメージして話をしていても、違う想定をしており話がかみ合わないことがあり、しっかりと認識を合わせていく難しさと大切さを学びました。</a:t>
            </a:r>
            <a:endParaRPr kumimoji="1" lang="en-US" altLang="ja-JP" sz="1200" dirty="0"/>
          </a:p>
          <a:p>
            <a:r>
              <a:rPr kumimoji="1" lang="ja-JP" altLang="en-US" sz="1200" dirty="0"/>
              <a:t>チームで作業を分担し、それぞれの箇所を持ち寄って完成した際には大きな達成感を味わうことができ、チームで開発する楽しさを学ぶことができました。</a:t>
            </a:r>
            <a:endParaRPr kumimoji="1" lang="en-US" altLang="ja-JP" sz="1200" dirty="0"/>
          </a:p>
          <a:p>
            <a:r>
              <a:rPr kumimoji="1" lang="ja-JP" altLang="en-US" sz="1200" dirty="0"/>
              <a:t>大変だったことはチームで認識を合わせること、期限内にタスクを終わらせることです。</a:t>
            </a:r>
            <a:endParaRPr kumimoji="1" lang="en-US" altLang="ja-JP" sz="1200" dirty="0"/>
          </a:p>
          <a:p>
            <a:r>
              <a:rPr kumimoji="1" lang="ja-JP" altLang="en-US" sz="1200" dirty="0"/>
              <a:t>特に、チーム開発の経験がなくプログラミングの知識も浅い状態で「どのくらいの時間でどのくらいの量の作業ができるか」が分からず苦労しました。</a:t>
            </a:r>
            <a:endParaRPr kumimoji="1" lang="en-US" altLang="ja-JP" sz="1200" dirty="0"/>
          </a:p>
          <a:p>
            <a:r>
              <a:rPr kumimoji="1" lang="ja-JP" altLang="en-US" sz="1200" dirty="0"/>
              <a:t>今後はこの研修での学びを活かして頑張っていきたいです。</a:t>
            </a:r>
            <a:endParaRPr kumimoji="1" lang="en-US" altLang="ja-JP" sz="1200" dirty="0"/>
          </a:p>
          <a:p>
            <a:endParaRPr kumimoji="1" lang="en-US" altLang="ja-JP" sz="1200"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29</a:t>
            </a:fld>
            <a:endParaRPr kumimoji="1" lang="ja-JP" altLang="en-US"/>
          </a:p>
        </p:txBody>
      </p:sp>
    </p:spTree>
    <p:extLst>
      <p:ext uri="{BB962C8B-B14F-4D97-AF65-F5344CB8AC3E}">
        <p14:creationId xmlns:p14="http://schemas.microsoft.com/office/powerpoint/2010/main" val="2379968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松倉</a:t>
            </a:r>
            <a:r>
              <a:rPr kumimoji="1" lang="en-US" altLang="ja-JP" dirty="0"/>
              <a:t>】</a:t>
            </a:r>
          </a:p>
          <a:p>
            <a:r>
              <a:rPr kumimoji="1" lang="ja-JP" altLang="en-US" dirty="0"/>
              <a:t>　この１か月間、私たちはこのアプリ開発を通してさまざまなことを学びました。</a:t>
            </a:r>
            <a:endParaRPr kumimoji="1" lang="en-US" altLang="ja-JP" dirty="0"/>
          </a:p>
          <a:p>
            <a:r>
              <a:rPr kumimoji="1" lang="ja-JP" altLang="en-US" dirty="0"/>
              <a:t>研修後はそれぞれの道に進みますが、この研修での学びを忘れずに頑張っていこうと思います。</a:t>
            </a:r>
            <a:endParaRPr kumimoji="1" lang="en-US" altLang="ja-JP" dirty="0"/>
          </a:p>
          <a:p>
            <a:r>
              <a:rPr kumimoji="1" lang="ja-JP" altLang="en-US" dirty="0"/>
              <a:t>以上でチーム</a:t>
            </a:r>
            <a:r>
              <a:rPr kumimoji="1" lang="en-US" altLang="ja-JP" dirty="0"/>
              <a:t>A</a:t>
            </a:r>
            <a:r>
              <a:rPr kumimoji="1" lang="ja-JP" altLang="en-US" dirty="0"/>
              <a:t>型の発表を終わります。ありがとうございました。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32</a:t>
            </a:fld>
            <a:endParaRPr kumimoji="1" lang="ja-JP" altLang="en-US"/>
          </a:p>
        </p:txBody>
      </p:sp>
    </p:spTree>
    <p:extLst>
      <p:ext uri="{BB962C8B-B14F-4D97-AF65-F5344CB8AC3E}">
        <p14:creationId xmlns:p14="http://schemas.microsoft.com/office/powerpoint/2010/main" val="328679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突然ですがみなさんこんなことはないですか？</a:t>
            </a:r>
            <a:endParaRPr kumimoji="1" lang="en-US" altLang="ja-JP" dirty="0"/>
          </a:p>
          <a:p>
            <a:r>
              <a:rPr kumimoji="1" lang="ja-JP" altLang="en-US" dirty="0"/>
              <a:t>・気温に合わせた服装を考えることが苦手で失敗してしまったことがある</a:t>
            </a:r>
            <a:endParaRPr kumimoji="1" lang="en-US" altLang="ja-JP" dirty="0"/>
          </a:p>
          <a:p>
            <a:r>
              <a:rPr kumimoji="1" lang="ja-JP" altLang="en-US" dirty="0"/>
              <a:t>・新社会人になってオフィスカジュアルに悩んでいる</a:t>
            </a:r>
            <a:endParaRPr kumimoji="1" lang="en-US" altLang="ja-JP" dirty="0"/>
          </a:p>
          <a:p>
            <a:r>
              <a:rPr kumimoji="1" lang="ja-JP" altLang="en-US" dirty="0"/>
              <a:t>・毎朝服装を考えることに時間を取られる</a:t>
            </a:r>
            <a:endParaRPr kumimoji="1" lang="en-US" altLang="ja-JP" dirty="0"/>
          </a:p>
          <a:p>
            <a:endParaRPr kumimoji="1" lang="en-US" altLang="ja-JP" dirty="0"/>
          </a:p>
          <a:p>
            <a:r>
              <a:rPr kumimoji="1" lang="en-US" altLang="ja-JP" dirty="0"/>
              <a:t>(</a:t>
            </a:r>
            <a:r>
              <a:rPr kumimoji="1" lang="ja-JP" altLang="en-US" dirty="0"/>
              <a:t>ちなみに、私は大学時代天気予報を見ずに出かけたところ、寒すぎて大学近くの古着屋で急遽トレーナーを購入したことがありました。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4</a:t>
            </a:fld>
            <a:endParaRPr kumimoji="1" lang="ja-JP" altLang="en-US"/>
          </a:p>
        </p:txBody>
      </p:sp>
    </p:spTree>
    <p:extLst>
      <p:ext uri="{BB962C8B-B14F-4D97-AF65-F5344CB8AC3E}">
        <p14:creationId xmlns:p14="http://schemas.microsoft.com/office/powerpoint/2010/main" val="2799384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次にこのアプリのターゲットを説明します。</a:t>
            </a:r>
            <a:endParaRPr kumimoji="1" lang="en-US" altLang="ja-JP" dirty="0"/>
          </a:p>
          <a:p>
            <a:r>
              <a:rPr kumimoji="1" lang="ja-JP" altLang="en-US" dirty="0"/>
              <a:t>このアプリをおすすめしたい人は</a:t>
            </a:r>
            <a:endParaRPr kumimoji="1"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a:p>
            <a:r>
              <a:rPr kumimoji="1" lang="ja-JP" altLang="en-US" dirty="0"/>
              <a:t>です。</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5</a:t>
            </a:fld>
            <a:endParaRPr kumimoji="1" lang="ja-JP" altLang="en-US"/>
          </a:p>
        </p:txBody>
      </p:sp>
    </p:spTree>
    <p:extLst>
      <p:ext uri="{BB962C8B-B14F-4D97-AF65-F5344CB8AC3E}">
        <p14:creationId xmlns:p14="http://schemas.microsoft.com/office/powerpoint/2010/main" val="1228707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p>
          <a:p>
            <a:r>
              <a:rPr kumimoji="1" lang="ja-JP" altLang="en-US" dirty="0"/>
              <a:t>そんなあなたにお勧めしたいのが、私たちが制作したアプリ「</a:t>
            </a:r>
            <a:r>
              <a:rPr kumimoji="1" lang="en-US" altLang="ja-JP" dirty="0"/>
              <a:t>Closet</a:t>
            </a:r>
            <a:r>
              <a:rPr kumimoji="1" lang="ja-JP" altLang="en-US" dirty="0"/>
              <a:t>　</a:t>
            </a:r>
            <a:r>
              <a:rPr kumimoji="1" lang="en-US" altLang="ja-JP" dirty="0"/>
              <a:t>with me</a:t>
            </a:r>
            <a:r>
              <a:rPr kumimoji="1" lang="ja-JP" altLang="en-US" dirty="0"/>
              <a:t>」です。</a:t>
            </a:r>
            <a:endParaRPr kumimoji="1" lang="en-US" altLang="ja-JP" dirty="0"/>
          </a:p>
          <a:p>
            <a:r>
              <a:rPr kumimoji="1" lang="ja-JP" altLang="en-US" dirty="0"/>
              <a:t>このアプリは、気温に応じて適切な服装を提案してくれます。</a:t>
            </a:r>
            <a:endParaRPr kumimoji="1" lang="en-US" altLang="ja-JP" dirty="0"/>
          </a:p>
          <a:p>
            <a:r>
              <a:rPr kumimoji="1" lang="ja-JP" altLang="en-US"/>
              <a:t>平日の朝、社会人が仕事に向かう前に使用することを想定しています。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6</a:t>
            </a:fld>
            <a:endParaRPr kumimoji="1" lang="ja-JP" altLang="en-US"/>
          </a:p>
        </p:txBody>
      </p:sp>
    </p:spTree>
    <p:extLst>
      <p:ext uri="{BB962C8B-B14F-4D97-AF65-F5344CB8AC3E}">
        <p14:creationId xmlns:p14="http://schemas.microsoft.com/office/powerpoint/2010/main" val="151228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7</a:t>
            </a:fld>
            <a:endParaRPr kumimoji="1" lang="ja-JP" altLang="en-US"/>
          </a:p>
        </p:txBody>
      </p:sp>
    </p:spTree>
    <p:extLst>
      <p:ext uri="{BB962C8B-B14F-4D97-AF65-F5344CB8AC3E}">
        <p14:creationId xmlns:p14="http://schemas.microsoft.com/office/powerpoint/2010/main" val="1911622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1D1C1D"/>
                </a:solidFill>
                <a:effectLst/>
                <a:latin typeface="Monaco"/>
              </a:rPr>
              <a:t>【</a:t>
            </a:r>
            <a:r>
              <a:rPr lang="ja-JP" altLang="en-US" b="0" i="0" dirty="0">
                <a:solidFill>
                  <a:srgbClr val="1D1C1D"/>
                </a:solidFill>
                <a:effectLst/>
                <a:latin typeface="Monaco"/>
              </a:rPr>
              <a:t>石堂</a:t>
            </a:r>
            <a:r>
              <a:rPr lang="en-US" altLang="ja-JP" b="0" i="0" dirty="0">
                <a:solidFill>
                  <a:srgbClr val="1D1C1D"/>
                </a:solidFill>
                <a:effectLst/>
                <a:latin typeface="Monaco"/>
              </a:rPr>
              <a:t>】</a:t>
            </a:r>
          </a:p>
          <a:p>
            <a:pPr algn="l"/>
            <a:r>
              <a:rPr lang="en-US" altLang="ja-JP" b="0" i="0" dirty="0">
                <a:solidFill>
                  <a:srgbClr val="1D1C1D"/>
                </a:solidFill>
                <a:effectLst/>
                <a:latin typeface="Monaco"/>
              </a:rPr>
              <a:t>Closet</a:t>
            </a:r>
            <a:r>
              <a:rPr lang="ja-JP" altLang="en-US" b="0" i="0" dirty="0">
                <a:solidFill>
                  <a:srgbClr val="1D1C1D"/>
                </a:solidFill>
                <a:effectLst/>
                <a:latin typeface="Monaco"/>
              </a:rPr>
              <a:t>　</a:t>
            </a:r>
            <a:r>
              <a:rPr lang="en-US" altLang="ja-JP" b="0" i="0" dirty="0">
                <a:solidFill>
                  <a:srgbClr val="1D1C1D"/>
                </a:solidFill>
                <a:effectLst/>
                <a:latin typeface="Monaco"/>
              </a:rPr>
              <a:t>with me</a:t>
            </a:r>
            <a:r>
              <a:rPr lang="ja-JP" altLang="en-US" b="0" i="0" dirty="0">
                <a:solidFill>
                  <a:srgbClr val="1D1C1D"/>
                </a:solidFill>
                <a:effectLst/>
                <a:latin typeface="Monaco"/>
              </a:rPr>
              <a:t>の流れを紹介します。</a:t>
            </a:r>
          </a:p>
          <a:p>
            <a:pPr algn="l"/>
            <a:r>
              <a:rPr lang="ja-JP" altLang="en-US" b="0" i="0" dirty="0">
                <a:solidFill>
                  <a:srgbClr val="1D1C1D"/>
                </a:solidFill>
                <a:effectLst/>
                <a:latin typeface="Monaco"/>
              </a:rPr>
              <a:t>まずユーザー登録を行い、持っている服を登録します。おすすめの組み合わせを表示し、その日に合わせた適切な服装を知ることができます。</a:t>
            </a:r>
          </a:p>
          <a:p>
            <a:pPr algn="l"/>
            <a:r>
              <a:rPr lang="ja-JP" altLang="en-US" b="0" i="0" dirty="0">
                <a:solidFill>
                  <a:srgbClr val="1D1C1D"/>
                </a:solidFill>
                <a:effectLst/>
                <a:latin typeface="Monaco"/>
              </a:rPr>
              <a:t>また、その日に実際にユーザーが選んだコーディネートを登録することができ、登録したコーディネートは、コーディネート履歴画面で確認することができます。</a:t>
            </a:r>
          </a:p>
          <a:p>
            <a:pPr algn="l"/>
            <a:r>
              <a:rPr lang="ja-JP" altLang="en-US" b="0" i="0" dirty="0">
                <a:solidFill>
                  <a:srgbClr val="1D1C1D"/>
                </a:solidFill>
                <a:effectLst/>
                <a:latin typeface="Monaco"/>
              </a:rPr>
              <a:t>ユーザーはこのような流れでアプリを使用することを想定しています。</a:t>
            </a:r>
          </a:p>
          <a:p>
            <a:pPr algn="l"/>
            <a:r>
              <a:rPr lang="ja-JP" altLang="en-US" b="0" i="0" dirty="0">
                <a:solidFill>
                  <a:srgbClr val="1D1C1D"/>
                </a:solidFill>
                <a:effectLst/>
                <a:latin typeface="Monaco"/>
              </a:rPr>
              <a:t>詳しい使い方は、次の動画でご説明します。</a:t>
            </a:r>
          </a:p>
          <a:p>
            <a:br>
              <a:rPr lang="ja-JP" altLang="en-US" b="0" i="0" dirty="0">
                <a:solidFill>
                  <a:srgbClr val="1D1C1D"/>
                </a:solidFill>
                <a:effectLst/>
                <a:latin typeface="Monaco"/>
              </a:rPr>
            </a:b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8</a:t>
            </a:fld>
            <a:endParaRPr kumimoji="1" lang="ja-JP" altLang="en-US"/>
          </a:p>
        </p:txBody>
      </p:sp>
    </p:spTree>
    <p:extLst>
      <p:ext uri="{BB962C8B-B14F-4D97-AF65-F5344CB8AC3E}">
        <p14:creationId xmlns:p14="http://schemas.microsoft.com/office/powerpoint/2010/main" val="162901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こちらがログイン後に表示されるメイン画面です。</a:t>
            </a:r>
            <a:endParaRPr kumimoji="1" lang="en-US" altLang="ja-JP" dirty="0"/>
          </a:p>
          <a:p>
            <a:r>
              <a:rPr kumimoji="1" lang="ja-JP" altLang="en-US" dirty="0"/>
              <a:t>メニューバーには服登録、一覧、コーディネート履歴、プロフィール、ログアウト機能があります。</a:t>
            </a:r>
            <a:endParaRPr kumimoji="1" lang="en-US" altLang="ja-JP" dirty="0"/>
          </a:p>
          <a:p>
            <a:r>
              <a:rPr kumimoji="1" lang="ja-JP" altLang="en-US" dirty="0"/>
              <a:t>操作性を考えてメニューバーはスクロールしても表示され、ロゴを押すとメイン画面に遷移するように設計されています。</a:t>
            </a:r>
            <a:endParaRPr kumimoji="1" lang="en-US" altLang="ja-JP" dirty="0"/>
          </a:p>
          <a:p>
            <a:r>
              <a:rPr kumimoji="1" lang="ja-JP" altLang="en-US" dirty="0"/>
              <a:t>メイン画面では今日の日付と気温、３時間ごとに取得された天気を表示しています。</a:t>
            </a:r>
            <a:endParaRPr kumimoji="1" lang="en-US" altLang="ja-JP" dirty="0"/>
          </a:p>
          <a:p>
            <a:r>
              <a:rPr kumimoji="1" lang="ja-JP" altLang="en-US" dirty="0"/>
              <a:t>その下に、今日の気温と個人の暑がり・寒がり指数に合わせたおすすめの組み合わせが表示され、クリックすると登録した服の一覧を見ることができます。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11</a:t>
            </a:fld>
            <a:endParaRPr kumimoji="1" lang="ja-JP" altLang="en-US"/>
          </a:p>
        </p:txBody>
      </p:sp>
    </p:spTree>
    <p:extLst>
      <p:ext uri="{BB962C8B-B14F-4D97-AF65-F5344CB8AC3E}">
        <p14:creationId xmlns:p14="http://schemas.microsoft.com/office/powerpoint/2010/main" val="332631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①まず、新規登録をします。</a:t>
            </a:r>
            <a:r>
              <a:rPr kumimoji="1" lang="en-US" altLang="ja-JP" dirty="0"/>
              <a:t>ID</a:t>
            </a:r>
            <a:r>
              <a:rPr kumimoji="1" lang="ja-JP" altLang="en-US" dirty="0"/>
              <a:t>・</a:t>
            </a:r>
            <a:r>
              <a:rPr kumimoji="1" lang="en-US" altLang="ja-JP" dirty="0"/>
              <a:t>PW</a:t>
            </a:r>
            <a:r>
              <a:rPr kumimoji="1" lang="ja-JP" altLang="en-US" dirty="0"/>
              <a:t>・性別を入力します。</a:t>
            </a:r>
            <a:endParaRPr kumimoji="1" lang="en-US" altLang="ja-JP" dirty="0"/>
          </a:p>
          <a:p>
            <a:r>
              <a:rPr kumimoji="1" lang="ja-JP" altLang="en-US" dirty="0"/>
              <a:t>性別で女性かその他を選択すると、この後登場する服のジャンルにスカートが追加されます。</a:t>
            </a:r>
            <a:endParaRPr kumimoji="1" lang="en-US" altLang="ja-JP" dirty="0"/>
          </a:p>
          <a:p>
            <a:r>
              <a:rPr kumimoji="1" lang="ja-JP" altLang="en-US" dirty="0"/>
              <a:t>居住地は、そこに設定した気温の情報を表示します。</a:t>
            </a:r>
            <a:endParaRPr kumimoji="1" lang="en-US" altLang="ja-JP" dirty="0"/>
          </a:p>
          <a:p>
            <a:r>
              <a:rPr kumimoji="1" lang="ja-JP" altLang="en-US" dirty="0"/>
              <a:t>暑がり・寒がり指数を設定します。この機能は後程詳しくご説明いたします。</a:t>
            </a:r>
            <a:endParaRPr kumimoji="1" lang="en-US" altLang="ja-JP" dirty="0"/>
          </a:p>
          <a:p>
            <a:endParaRPr kumimoji="1" lang="en-US" altLang="ja-JP" dirty="0"/>
          </a:p>
          <a:p>
            <a:r>
              <a:rPr kumimoji="1" lang="ja-JP" altLang="en-US" dirty="0"/>
              <a:t>ボタンを押すと確認画面が表示され、登録を押すとアラートが表示されます。</a:t>
            </a:r>
            <a:endParaRPr kumimoji="1" lang="en-US" altLang="ja-JP" dirty="0"/>
          </a:p>
          <a:p>
            <a:endParaRPr kumimoji="1" lang="en-US" altLang="ja-JP" dirty="0"/>
          </a:p>
          <a:p>
            <a:r>
              <a:rPr kumimoji="1" lang="ja-JP" altLang="en-US" dirty="0"/>
              <a:t>②</a:t>
            </a:r>
            <a:r>
              <a:rPr kumimoji="1" lang="en-US" altLang="ja-JP" dirty="0"/>
              <a:t>ID</a:t>
            </a:r>
            <a:r>
              <a:rPr kumimoji="1" lang="ja-JP" altLang="en-US" dirty="0"/>
              <a:t>・</a:t>
            </a:r>
            <a:r>
              <a:rPr kumimoji="1" lang="en-US" altLang="ja-JP" dirty="0"/>
              <a:t>PW</a:t>
            </a:r>
            <a:r>
              <a:rPr kumimoji="1" lang="ja-JP" altLang="en-US" dirty="0"/>
              <a:t>でログインを行います。</a:t>
            </a:r>
            <a:endParaRPr kumimoji="1" lang="en-US" altLang="ja-JP" dirty="0"/>
          </a:p>
          <a:p>
            <a:r>
              <a:rPr kumimoji="1" lang="ja-JP" altLang="en-US" dirty="0"/>
              <a:t>メイン画面には、先程設定した居住地の天気と気温、それらに基づいたおすすめの組み合わせが表示されます。</a:t>
            </a:r>
            <a:endParaRPr kumimoji="1" lang="en-US" altLang="ja-JP" dirty="0"/>
          </a:p>
          <a:p>
            <a:r>
              <a:rPr kumimoji="1" lang="ja-JP" altLang="en-US" dirty="0"/>
              <a:t>操作性を考えて、メニューバーはスクロールしてもずっと表示されるようにしています。</a:t>
            </a:r>
            <a:endParaRPr kumimoji="1" lang="en-US" altLang="ja-JP" dirty="0"/>
          </a:p>
          <a:p>
            <a:endParaRPr kumimoji="1" lang="en-US" altLang="ja-JP" dirty="0"/>
          </a:p>
          <a:p>
            <a:r>
              <a:rPr kumimoji="1" lang="ja-JP" altLang="en-US" dirty="0"/>
              <a:t>③服登録では、自分の持っている服を登録します。</a:t>
            </a:r>
            <a:endParaRPr kumimoji="1" lang="en-US" altLang="ja-JP" dirty="0"/>
          </a:p>
          <a:p>
            <a:r>
              <a:rPr kumimoji="1" lang="ja-JP" altLang="en-US" dirty="0"/>
              <a:t>服の画像をアップロードし、服の種類をプルダウンで選択します。今回は長ズボンで登録します。</a:t>
            </a:r>
            <a:endParaRPr kumimoji="1" lang="en-US" altLang="ja-JP" dirty="0"/>
          </a:p>
          <a:p>
            <a:r>
              <a:rPr kumimoji="1" lang="en-US" altLang="ja-JP" dirty="0"/>
              <a:t>1</a:t>
            </a:r>
            <a:r>
              <a:rPr kumimoji="1" lang="ja-JP" altLang="en-US" dirty="0"/>
              <a:t>回に最大</a:t>
            </a:r>
            <a:r>
              <a:rPr kumimoji="1" lang="en-US" altLang="ja-JP" dirty="0"/>
              <a:t>6</a:t>
            </a:r>
            <a:r>
              <a:rPr kumimoji="1" lang="ja-JP" altLang="en-US" dirty="0"/>
              <a:t>件まで登録することができます。</a:t>
            </a:r>
            <a:endParaRPr kumimoji="1" lang="en-US" altLang="ja-JP" dirty="0"/>
          </a:p>
          <a:p>
            <a:r>
              <a:rPr kumimoji="1" lang="ja-JP" altLang="en-US" dirty="0"/>
              <a:t>確認を押し、登録をするとアラートが表示されます。</a:t>
            </a:r>
            <a:endParaRPr kumimoji="1" lang="en-US" altLang="ja-JP" dirty="0"/>
          </a:p>
          <a:p>
            <a:endParaRPr kumimoji="1" lang="en-US" altLang="ja-JP" dirty="0"/>
          </a:p>
          <a:p>
            <a:r>
              <a:rPr kumimoji="1" lang="ja-JP" altLang="en-US" dirty="0"/>
              <a:t>④一覧では登録した服の一覧がジャンルごとに表示されます。</a:t>
            </a:r>
            <a:endParaRPr kumimoji="1" lang="en-US" altLang="ja-JP" dirty="0"/>
          </a:p>
          <a:p>
            <a:r>
              <a:rPr kumimoji="1" lang="ja-JP" altLang="en-US" dirty="0"/>
              <a:t>先程登録した長ズボンもここに登録されていることが分かると思います。</a:t>
            </a:r>
            <a:endParaRPr kumimoji="1" lang="en-US" altLang="ja-JP" dirty="0"/>
          </a:p>
          <a:p>
            <a:r>
              <a:rPr kumimoji="1" lang="ja-JP" altLang="en-US" dirty="0"/>
              <a:t>更新・削除ボタンでは服の画像を変更したり、服を削除することができます。</a:t>
            </a:r>
            <a:endParaRPr kumimoji="1" lang="en-US" altLang="ja-JP" dirty="0"/>
          </a:p>
          <a:p>
            <a:endParaRPr kumimoji="1" lang="en-US" altLang="ja-JP" dirty="0"/>
          </a:p>
          <a:p>
            <a:r>
              <a:rPr kumimoji="1" lang="ja-JP" altLang="en-US" dirty="0"/>
              <a:t>⑤続いて、コーディネート登録です。</a:t>
            </a:r>
            <a:endParaRPr kumimoji="1" lang="en-US" altLang="ja-JP" dirty="0"/>
          </a:p>
          <a:p>
            <a:r>
              <a:rPr kumimoji="1" lang="ja-JP" altLang="en-US" dirty="0"/>
              <a:t>おすすめの組み合わせに表示されたジャンルに登録されている服からコーディネートを選びます。</a:t>
            </a:r>
            <a:endParaRPr kumimoji="1" lang="en-US" altLang="ja-JP" dirty="0"/>
          </a:p>
          <a:p>
            <a:r>
              <a:rPr kumimoji="1" lang="ja-JP" altLang="en-US" dirty="0"/>
              <a:t>今回は、半袖</a:t>
            </a:r>
            <a:r>
              <a:rPr kumimoji="1" lang="en-US" altLang="ja-JP" dirty="0"/>
              <a:t>1</a:t>
            </a:r>
            <a:r>
              <a:rPr kumimoji="1" lang="ja-JP" altLang="en-US" dirty="0"/>
              <a:t>枚と薄手の長ズボンを</a:t>
            </a:r>
            <a:r>
              <a:rPr kumimoji="1" lang="en-US" altLang="ja-JP" dirty="0"/>
              <a:t>1</a:t>
            </a:r>
            <a:r>
              <a:rPr kumimoji="1" lang="ja-JP" altLang="en-US" dirty="0"/>
              <a:t>枚ずつ選び、登録します。</a:t>
            </a:r>
            <a:endParaRPr kumimoji="1" lang="en-US" altLang="ja-JP" dirty="0"/>
          </a:p>
          <a:p>
            <a:endParaRPr kumimoji="1" lang="en-US" altLang="ja-JP" dirty="0"/>
          </a:p>
          <a:p>
            <a:r>
              <a:rPr kumimoji="1" lang="ja-JP" altLang="en-US" dirty="0"/>
              <a:t>⑥コーディネート履歴では、日付か気温で登録したコーディネートを検索できます。</a:t>
            </a:r>
            <a:endParaRPr kumimoji="1" lang="en-US" altLang="ja-JP" dirty="0"/>
          </a:p>
          <a:p>
            <a:r>
              <a:rPr kumimoji="1" lang="ja-JP" altLang="en-US" dirty="0"/>
              <a:t>このように日付で検索すると、先程登録したものが表示されました。この機能も後程詳しく説明いたします</a:t>
            </a:r>
            <a:endParaRPr kumimoji="1" lang="en-US" altLang="ja-JP" dirty="0"/>
          </a:p>
          <a:p>
            <a:endParaRPr kumimoji="1" lang="en-US" altLang="ja-JP" dirty="0"/>
          </a:p>
          <a:p>
            <a:r>
              <a:rPr kumimoji="1" lang="ja-JP" altLang="en-US" dirty="0"/>
              <a:t>⑦プロフィール画面では、自分のプロフィールの確認・変更ができます。</a:t>
            </a:r>
            <a:endParaRPr kumimoji="1" lang="en-US" altLang="ja-JP" dirty="0"/>
          </a:p>
          <a:p>
            <a:r>
              <a:rPr kumimoji="1" lang="ja-JP" altLang="en-US" dirty="0"/>
              <a:t>暑がり・寒がり指数、居住地など後から変更したいものもこちらで変更できるようになっています。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12</a:t>
            </a:fld>
            <a:endParaRPr kumimoji="1" lang="ja-JP" altLang="en-US"/>
          </a:p>
        </p:txBody>
      </p:sp>
    </p:spTree>
    <p:extLst>
      <p:ext uri="{BB962C8B-B14F-4D97-AF65-F5344CB8AC3E}">
        <p14:creationId xmlns:p14="http://schemas.microsoft.com/office/powerpoint/2010/main" val="593704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67B94-DCBC-46A4-919D-FFC79DAAE7A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B363A2C-B8E3-4C5F-98A0-A3A3CB1E0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E05AA20-1B33-402C-ACBF-604064F3C8D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DBD34BB4-3F48-4A6E-A668-CA2F0F0AD9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A8F90F-6A2E-4804-8341-D0CCDAAE6E1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6639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5F90D1-77EE-4582-B62F-BD52CAAFA58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551A6C7-8E9C-48F0-A9EE-836F68F064E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7DDEF6A-3B5A-4D2B-A8A5-15BD7D64E74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2AA03FE1-F6EA-4567-8F8E-C41CE00084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05A8F6-1061-4A98-B60B-DD7E7549F67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639060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3AF920-C01E-4B72-A885-005925FCBDF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85866C2-D8B2-4DD5-B707-EF77AD6417E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4113327-CAA4-45D7-916B-EB8F9BFB73D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E4A2948D-697C-46C8-8FE3-188168D0A5E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4C80D4-4C4E-4C52-8E1B-AA614D9335A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06673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203831-87C5-4D81-87CD-45463D2842D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907C579-1E46-444B-B0A9-4E223F2C0B8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409B13-D3BE-4402-B3B9-3FD967EF6C91}"/>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EDAE7F07-9FFD-4BD8-8B60-912D0B0D04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884072-C4E8-442E-8D9D-8E5D838A0F51}"/>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600226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7AA23C-C9BD-4326-A334-9D008359E5A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07758B1-1F27-4F37-97BB-6812B3394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DB1C0B0-8565-4305-87C7-208A7E581D04}"/>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58619C1E-A51D-4DCD-BF02-9D68882750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65BDF9-B856-4F5B-915E-F5C24270B88F}"/>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16770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FA5C65-22CA-4AB7-9B41-842B4657464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878F7F-56D1-40BF-8B3E-76306304CE3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AFDF462-97C0-45FD-9B1A-8BCAC8B0190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4629BC7-5F07-4DBE-BBDB-6873463DA272}"/>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84A27A8F-97E7-4AA4-A5BB-FDA0321E54F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E045700-B823-43AE-A8E3-850A1B88670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850275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0FF89-E210-4708-A517-4F704F3988F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5BAA46E-0B30-4426-ABC4-72085A9B6C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DF67773-4D7C-4C1D-B4F1-BCF9C45D3B8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9DF11A4-4961-4E05-9BD3-5E436E0F4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D6B8ED4-E953-4E78-8F03-4DF4CF3A434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A16E3AB-21EC-45AF-9D17-0540A3F832AA}"/>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8" name="フッター プレースホルダー 7">
            <a:extLst>
              <a:ext uri="{FF2B5EF4-FFF2-40B4-BE49-F238E27FC236}">
                <a16:creationId xmlns:a16="http://schemas.microsoft.com/office/drawing/2014/main" id="{63F48185-2518-4045-8F43-2C42D9FFA64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C909079-F3F6-4931-87D1-EF7BEEDFB223}"/>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905292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884BB7-D8C0-4981-A0C4-27089266BAB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DA91065-D50A-44FA-A6DA-1D8699ED425B}"/>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4" name="フッター プレースホルダー 3">
            <a:extLst>
              <a:ext uri="{FF2B5EF4-FFF2-40B4-BE49-F238E27FC236}">
                <a16:creationId xmlns:a16="http://schemas.microsoft.com/office/drawing/2014/main" id="{2547EAE7-9243-4B4F-953F-F4C8AD4826B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247D75D-18F0-401B-A32F-5203F407780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57179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03981FC-D972-4132-8BC4-19DF35F737DA}"/>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3" name="フッター プレースホルダー 2">
            <a:extLst>
              <a:ext uri="{FF2B5EF4-FFF2-40B4-BE49-F238E27FC236}">
                <a16:creationId xmlns:a16="http://schemas.microsoft.com/office/drawing/2014/main" id="{A87D2836-4267-40FC-8DED-2853D88D19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73D1E9-151D-424E-847B-06ADF70B8EA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900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AEAA83-5342-40BE-957C-0B1A8B519A3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E3B18CC-5F30-437E-8454-B1249CFD3E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C8FB27E-7D2C-4B4E-A665-230EEE3EED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9E00DF0-60FD-4752-8933-7C083FAF888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707D2952-1FDC-4D88-B1F6-FB28F0CEFC1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2D50722-5760-4963-9328-628E4FE66BBB}"/>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5169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ABAE10-E032-4D4D-A692-01ECA56A601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4C9327F-E5D3-4140-AAAD-282DC96C1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6A56C01-D7D3-4829-B6E9-F8B79005F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A5B76A3-DE19-4C91-9E5D-71C1DD108BE0}"/>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9D732CF3-D538-40A0-B5B0-B67CB4AC80D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53E3DF-4509-4644-A049-20C5BAFEFE92}"/>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4940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AC8C73E-DF0D-431B-B49C-75EFAAF20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1E2F4-A55A-4F6E-944B-1292CAEBD3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B08CE9-9477-414F-AE86-26D7F7436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5E978D20-187D-4412-83F0-37717401C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A6DDE10-E0AA-416A-BB9A-B1FAB892B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47237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F3EF8-89FE-4A2D-B5E2-A16575A6BE6F}"/>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5156AD6A-FA8D-476F-ABF5-BAA2E4E259D4}"/>
              </a:ext>
            </a:extLst>
          </p:cNvPr>
          <p:cNvSpPr>
            <a:spLocks noGrp="1"/>
          </p:cNvSpPr>
          <p:nvPr>
            <p:ph type="subTitle" idx="1"/>
          </p:nvPr>
        </p:nvSpPr>
        <p:spPr/>
        <p:txBody>
          <a:bodyPr/>
          <a:lstStyle/>
          <a:p>
            <a:endParaRPr kumimoji="1" lang="ja-JP" altLang="en-US"/>
          </a:p>
        </p:txBody>
      </p:sp>
      <p:pic>
        <p:nvPicPr>
          <p:cNvPr id="4" name="図 3">
            <a:extLst>
              <a:ext uri="{FF2B5EF4-FFF2-40B4-BE49-F238E27FC236}">
                <a16:creationId xmlns:a16="http://schemas.microsoft.com/office/drawing/2014/main" id="{02AB200E-72DE-4573-A110-52D8BB27A360}"/>
              </a:ext>
            </a:extLst>
          </p:cNvPr>
          <p:cNvPicPr>
            <a:picLocks noChangeAspect="1"/>
          </p:cNvPicPr>
          <p:nvPr/>
        </p:nvPicPr>
        <p:blipFill>
          <a:blip r:embed="rId2"/>
          <a:stretch>
            <a:fillRect/>
          </a:stretch>
        </p:blipFill>
        <p:spPr>
          <a:xfrm>
            <a:off x="1904166" y="1875932"/>
            <a:ext cx="8383668" cy="3743818"/>
          </a:xfrm>
          <a:prstGeom prst="rect">
            <a:avLst/>
          </a:prstGeom>
        </p:spPr>
      </p:pic>
    </p:spTree>
    <p:extLst>
      <p:ext uri="{BB962C8B-B14F-4D97-AF65-F5344CB8AC3E}">
        <p14:creationId xmlns:p14="http://schemas.microsoft.com/office/powerpoint/2010/main" val="2578934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243B88-036B-4E05-8D92-DA6177AC3837}"/>
              </a:ext>
            </a:extLst>
          </p:cNvPr>
          <p:cNvSpPr>
            <a:spLocks noGrp="1"/>
          </p:cNvSpPr>
          <p:nvPr>
            <p:ph type="title"/>
          </p:nvPr>
        </p:nvSpPr>
        <p:spPr/>
        <p:txBody>
          <a:bodyPr/>
          <a:lstStyle/>
          <a:p>
            <a:r>
              <a:rPr lang="ja-JP" altLang="en-US" dirty="0"/>
              <a:t>　ロ</a:t>
            </a:r>
            <a:r>
              <a:rPr kumimoji="1" lang="ja-JP" altLang="en-US" dirty="0"/>
              <a:t>グイン画面</a:t>
            </a:r>
          </a:p>
        </p:txBody>
      </p:sp>
      <p:pic>
        <p:nvPicPr>
          <p:cNvPr id="5" name="コンテンツ プレースホルダー 4">
            <a:extLst>
              <a:ext uri="{FF2B5EF4-FFF2-40B4-BE49-F238E27FC236}">
                <a16:creationId xmlns:a16="http://schemas.microsoft.com/office/drawing/2014/main" id="{CA92004E-301A-4FBC-B295-82350CBBBBF6}"/>
              </a:ext>
            </a:extLst>
          </p:cNvPr>
          <p:cNvPicPr>
            <a:picLocks noGrp="1" noChangeAspect="1"/>
          </p:cNvPicPr>
          <p:nvPr>
            <p:ph idx="1"/>
          </p:nvPr>
        </p:nvPicPr>
        <p:blipFill rotWithShape="1">
          <a:blip r:embed="rId2"/>
          <a:srcRect t="8296"/>
          <a:stretch/>
        </p:blipFill>
        <p:spPr>
          <a:xfrm>
            <a:off x="1757219" y="1897850"/>
            <a:ext cx="8677562" cy="4442701"/>
          </a:xfrm>
        </p:spPr>
      </p:pic>
      <p:sp>
        <p:nvSpPr>
          <p:cNvPr id="6" name="フリーフォーム: 図形 5">
            <a:extLst>
              <a:ext uri="{FF2B5EF4-FFF2-40B4-BE49-F238E27FC236}">
                <a16:creationId xmlns:a16="http://schemas.microsoft.com/office/drawing/2014/main" id="{46552A8E-5BDE-4EDF-A8AB-5E8CC683382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357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54D75-1015-4936-A6C0-3422E0CB4A73}"/>
              </a:ext>
            </a:extLst>
          </p:cNvPr>
          <p:cNvSpPr>
            <a:spLocks noGrp="1"/>
          </p:cNvSpPr>
          <p:nvPr>
            <p:ph type="title"/>
          </p:nvPr>
        </p:nvSpPr>
        <p:spPr/>
        <p:txBody>
          <a:bodyPr/>
          <a:lstStyle/>
          <a:p>
            <a:r>
              <a:rPr lang="ja-JP" altLang="en-US" dirty="0"/>
              <a:t>　メ</a:t>
            </a:r>
            <a:r>
              <a:rPr kumimoji="1" lang="ja-JP" altLang="en-US" dirty="0"/>
              <a:t>イン画面</a:t>
            </a:r>
          </a:p>
        </p:txBody>
      </p:sp>
      <p:sp>
        <p:nvSpPr>
          <p:cNvPr id="3" name="コンテンツ プレースホルダー 2">
            <a:extLst>
              <a:ext uri="{FF2B5EF4-FFF2-40B4-BE49-F238E27FC236}">
                <a16:creationId xmlns:a16="http://schemas.microsoft.com/office/drawing/2014/main" id="{F461264C-3ADF-4207-BC57-8C1D0E2C8677}"/>
              </a:ext>
            </a:extLst>
          </p:cNvPr>
          <p:cNvSpPr>
            <a:spLocks noGrp="1"/>
          </p:cNvSpPr>
          <p:nvPr>
            <p:ph idx="1"/>
          </p:nvPr>
        </p:nvSpPr>
        <p:spPr/>
        <p:txBody>
          <a:bodyPr/>
          <a:lstStyle/>
          <a:p>
            <a:endParaRPr kumimoji="1" lang="ja-JP" altLang="en-US"/>
          </a:p>
        </p:txBody>
      </p:sp>
      <p:sp>
        <p:nvSpPr>
          <p:cNvPr id="6" name="フリーフォーム: 図形 5">
            <a:extLst>
              <a:ext uri="{FF2B5EF4-FFF2-40B4-BE49-F238E27FC236}">
                <a16:creationId xmlns:a16="http://schemas.microsoft.com/office/drawing/2014/main" id="{1B03825B-514A-4976-8245-4C305506F6D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EC17A19C-57C3-4581-BEBE-ADCE96953E74}"/>
              </a:ext>
            </a:extLst>
          </p:cNvPr>
          <p:cNvPicPr>
            <a:picLocks noChangeAspect="1"/>
          </p:cNvPicPr>
          <p:nvPr/>
        </p:nvPicPr>
        <p:blipFill>
          <a:blip r:embed="rId3"/>
          <a:stretch>
            <a:fillRect/>
          </a:stretch>
        </p:blipFill>
        <p:spPr>
          <a:xfrm>
            <a:off x="1599622" y="1519423"/>
            <a:ext cx="8992755" cy="5223291"/>
          </a:xfrm>
          <a:prstGeom prst="rect">
            <a:avLst/>
          </a:prstGeom>
        </p:spPr>
      </p:pic>
    </p:spTree>
    <p:extLst>
      <p:ext uri="{BB962C8B-B14F-4D97-AF65-F5344CB8AC3E}">
        <p14:creationId xmlns:p14="http://schemas.microsoft.com/office/powerpoint/2010/main" val="374800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54093-D8A8-4D5A-B705-D4345D400171}"/>
              </a:ext>
            </a:extLst>
          </p:cNvPr>
          <p:cNvSpPr>
            <a:spLocks noGrp="1"/>
          </p:cNvSpPr>
          <p:nvPr>
            <p:ph type="title"/>
          </p:nvPr>
        </p:nvSpPr>
        <p:spPr/>
        <p:txBody>
          <a:bodyPr/>
          <a:lstStyle/>
          <a:p>
            <a:endParaRPr kumimoji="1" lang="ja-JP" altLang="en-US" b="1" dirty="0"/>
          </a:p>
        </p:txBody>
      </p:sp>
      <p:pic>
        <p:nvPicPr>
          <p:cNvPr id="4" name="15E55E75">
            <a:hlinkClick r:id="" action="ppaction://media"/>
            <a:extLst>
              <a:ext uri="{FF2B5EF4-FFF2-40B4-BE49-F238E27FC236}">
                <a16:creationId xmlns:a16="http://schemas.microsoft.com/office/drawing/2014/main" id="{DFA90718-B160-4998-832E-3EE6E1A930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68447" y="-414338"/>
            <a:ext cx="12928893" cy="7272338"/>
          </a:xfrm>
        </p:spPr>
      </p:pic>
    </p:spTree>
    <p:extLst>
      <p:ext uri="{BB962C8B-B14F-4D97-AF65-F5344CB8AC3E}">
        <p14:creationId xmlns:p14="http://schemas.microsoft.com/office/powerpoint/2010/main" val="11137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BB6AA-7416-4A4E-99F4-78F3A24517FE}"/>
              </a:ext>
            </a:extLst>
          </p:cNvPr>
          <p:cNvSpPr>
            <a:spLocks noGrp="1"/>
          </p:cNvSpPr>
          <p:nvPr>
            <p:ph type="title"/>
          </p:nvPr>
        </p:nvSpPr>
        <p:spPr/>
        <p:txBody>
          <a:bodyPr/>
          <a:lstStyle/>
          <a:p>
            <a:r>
              <a:rPr kumimoji="1" lang="ja-JP" altLang="en-US" dirty="0"/>
              <a:t>　</a:t>
            </a:r>
            <a:r>
              <a:rPr kumimoji="1" lang="ja-JP" altLang="en-US" b="1" dirty="0"/>
              <a:t>こだわり①おすすめの組み合わせ機能</a:t>
            </a:r>
          </a:p>
        </p:txBody>
      </p:sp>
      <p:sp>
        <p:nvSpPr>
          <p:cNvPr id="3" name="コンテンツ プレースホルダー 2">
            <a:extLst>
              <a:ext uri="{FF2B5EF4-FFF2-40B4-BE49-F238E27FC236}">
                <a16:creationId xmlns:a16="http://schemas.microsoft.com/office/drawing/2014/main" id="{C3418010-58A9-4079-93FC-73CD5C35CE2B}"/>
              </a:ext>
            </a:extLst>
          </p:cNvPr>
          <p:cNvSpPr>
            <a:spLocks noGrp="1"/>
          </p:cNvSpPr>
          <p:nvPr>
            <p:ph idx="1"/>
          </p:nvPr>
        </p:nvSpPr>
        <p:spPr/>
        <p:txBody>
          <a:bodyPr/>
          <a:lstStyle/>
          <a:p>
            <a:endParaRPr lang="en-US" altLang="ja-JP" dirty="0"/>
          </a:p>
          <a:p>
            <a:r>
              <a:rPr lang="ja-JP" altLang="en-US" dirty="0"/>
              <a:t>その日の気温に合わせておすすめの服装を提案</a:t>
            </a:r>
            <a:endParaRPr lang="en-US" altLang="ja-JP" dirty="0"/>
          </a:p>
          <a:p>
            <a:pPr marL="0" indent="0">
              <a:buNone/>
            </a:pPr>
            <a:r>
              <a:rPr lang="ja-JP" altLang="en-US" dirty="0"/>
              <a:t>　→おすすめする服が変化</a:t>
            </a:r>
            <a:endParaRPr lang="en-US" altLang="ja-JP" dirty="0"/>
          </a:p>
        </p:txBody>
      </p:sp>
      <p:sp>
        <p:nvSpPr>
          <p:cNvPr id="16" name="フリーフォーム: 図形 15">
            <a:extLst>
              <a:ext uri="{FF2B5EF4-FFF2-40B4-BE49-F238E27FC236}">
                <a16:creationId xmlns:a16="http://schemas.microsoft.com/office/drawing/2014/main" id="{24871856-609C-46FE-8655-25582194E0B3}"/>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8" name="図 17" descr="抽象, 挿絵 が含まれている画像&#10;&#10;自動的に生成された説明">
            <a:extLst>
              <a:ext uri="{FF2B5EF4-FFF2-40B4-BE49-F238E27FC236}">
                <a16:creationId xmlns:a16="http://schemas.microsoft.com/office/drawing/2014/main" id="{F131E15E-982E-4B6F-B4A9-A00BB44A0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8239" y="1825625"/>
            <a:ext cx="1386826" cy="4095760"/>
          </a:xfrm>
          <a:prstGeom prst="rect">
            <a:avLst/>
          </a:prstGeom>
        </p:spPr>
      </p:pic>
      <p:sp>
        <p:nvSpPr>
          <p:cNvPr id="19" name="四角形: 角を丸くする 18">
            <a:extLst>
              <a:ext uri="{FF2B5EF4-FFF2-40B4-BE49-F238E27FC236}">
                <a16:creationId xmlns:a16="http://schemas.microsoft.com/office/drawing/2014/main" id="{DD362E03-97BE-4DA9-A3F3-2C36179E6969}"/>
              </a:ext>
            </a:extLst>
          </p:cNvPr>
          <p:cNvSpPr/>
          <p:nvPr/>
        </p:nvSpPr>
        <p:spPr>
          <a:xfrm>
            <a:off x="920405" y="4001294"/>
            <a:ext cx="3514120" cy="1599407"/>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0" i="0" dirty="0">
                <a:solidFill>
                  <a:srgbClr val="1D1C1D"/>
                </a:solidFill>
                <a:effectLst/>
                <a:latin typeface="NotoSansJP"/>
              </a:rPr>
              <a:t>天気・気温を取得するための</a:t>
            </a:r>
            <a:r>
              <a:rPr lang="en-US" altLang="ja-JP" b="0" i="0" dirty="0">
                <a:solidFill>
                  <a:srgbClr val="1D1C1D"/>
                </a:solidFill>
                <a:effectLst/>
                <a:latin typeface="NotoSansJP"/>
              </a:rPr>
              <a:t>Open-</a:t>
            </a:r>
            <a:r>
              <a:rPr lang="en-US" altLang="ja-JP" b="0" i="0" dirty="0" err="1">
                <a:solidFill>
                  <a:srgbClr val="1D1C1D"/>
                </a:solidFill>
                <a:effectLst/>
                <a:latin typeface="NotoSansJP"/>
              </a:rPr>
              <a:t>Meteo</a:t>
            </a:r>
            <a:r>
              <a:rPr lang="en-US" altLang="ja-JP" b="0" i="0" dirty="0">
                <a:solidFill>
                  <a:srgbClr val="1D1C1D"/>
                </a:solidFill>
                <a:effectLst/>
                <a:latin typeface="NotoSansJP"/>
              </a:rPr>
              <a:t>(API)</a:t>
            </a:r>
            <a:r>
              <a:rPr lang="ja-JP" altLang="en-US" b="0" i="0" dirty="0">
                <a:solidFill>
                  <a:srgbClr val="1D1C1D"/>
                </a:solidFill>
                <a:effectLst/>
                <a:latin typeface="NotoSansJP"/>
              </a:rPr>
              <a:t>を使用</a:t>
            </a:r>
            <a:endParaRPr kumimoji="1" lang="ja-JP" altLang="en-US" dirty="0"/>
          </a:p>
        </p:txBody>
      </p:sp>
      <p:sp>
        <p:nvSpPr>
          <p:cNvPr id="20" name="四角形: 角を丸くする 19">
            <a:extLst>
              <a:ext uri="{FF2B5EF4-FFF2-40B4-BE49-F238E27FC236}">
                <a16:creationId xmlns:a16="http://schemas.microsoft.com/office/drawing/2014/main" id="{E4518CC0-CADE-4A4B-8C18-9B0B3AA9E78F}"/>
              </a:ext>
            </a:extLst>
          </p:cNvPr>
          <p:cNvSpPr/>
          <p:nvPr/>
        </p:nvSpPr>
        <p:spPr>
          <a:xfrm>
            <a:off x="4629753" y="4001293"/>
            <a:ext cx="3514121" cy="1599407"/>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JavaScript</a:t>
            </a:r>
            <a:r>
              <a:rPr kumimoji="1" lang="ja-JP" altLang="en-US" dirty="0">
                <a:solidFill>
                  <a:schemeClr val="tx1"/>
                </a:solidFill>
              </a:rPr>
              <a:t>で条件を</a:t>
            </a:r>
            <a:endParaRPr kumimoji="1" lang="en-US" altLang="ja-JP" dirty="0">
              <a:solidFill>
                <a:schemeClr val="tx1"/>
              </a:solidFill>
            </a:endParaRPr>
          </a:p>
          <a:p>
            <a:pPr algn="ctr"/>
            <a:r>
              <a:rPr kumimoji="1" lang="ja-JP" altLang="en-US" dirty="0">
                <a:solidFill>
                  <a:schemeClr val="tx1"/>
                </a:solidFill>
              </a:rPr>
              <a:t>指定して服装を提案</a:t>
            </a:r>
          </a:p>
        </p:txBody>
      </p:sp>
    </p:spTree>
    <p:extLst>
      <p:ext uri="{BB962C8B-B14F-4D97-AF65-F5344CB8AC3E}">
        <p14:creationId xmlns:p14="http://schemas.microsoft.com/office/powerpoint/2010/main" val="1165606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b="1" dirty="0"/>
              <a:t> ①おすすめの組み合わせ機能</a:t>
            </a:r>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normAutofit/>
          </a:bodyPr>
          <a:lstStyle/>
          <a:p>
            <a:pPr algn="ctr"/>
            <a:r>
              <a:rPr lang="ja-JP" altLang="en-US" sz="2800" dirty="0"/>
              <a:t>神奈川県</a:t>
            </a:r>
            <a:endParaRPr kumimoji="1" lang="ja-JP" altLang="en-US" sz="2800"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normAutofit/>
          </a:bodyPr>
          <a:lstStyle/>
          <a:p>
            <a:pPr algn="ctr"/>
            <a:r>
              <a:rPr kumimoji="1" lang="ja-JP" altLang="en-US" sz="2800" dirty="0"/>
              <a:t>北海道</a:t>
            </a:r>
          </a:p>
        </p:txBody>
      </p:sp>
      <p:pic>
        <p:nvPicPr>
          <p:cNvPr id="7" name="コンテンツ プレースホルダー 6" descr="グラフィカル ユーザー インターフェイス, アプリケーション&#10;&#10;自動的に生成された説明">
            <a:extLst>
              <a:ext uri="{FF2B5EF4-FFF2-40B4-BE49-F238E27FC236}">
                <a16:creationId xmlns:a16="http://schemas.microsoft.com/office/drawing/2014/main" id="{5D89175A-0D5A-46BE-A0C2-D1AF92939C18}"/>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21513" t="33993" r="22935" b="14998"/>
          <a:stretch/>
        </p:blipFill>
        <p:spPr>
          <a:xfrm>
            <a:off x="200026" y="2505075"/>
            <a:ext cx="5797550" cy="3169537"/>
          </a:xfrm>
        </p:spPr>
      </p:pic>
      <p:sp>
        <p:nvSpPr>
          <p:cNvPr id="17" name="テキスト ボックス 16">
            <a:extLst>
              <a:ext uri="{FF2B5EF4-FFF2-40B4-BE49-F238E27FC236}">
                <a16:creationId xmlns:a16="http://schemas.microsoft.com/office/drawing/2014/main" id="{22E1501F-C225-4BE9-B065-7524DA95DA8B}"/>
              </a:ext>
            </a:extLst>
          </p:cNvPr>
          <p:cNvSpPr txBox="1"/>
          <p:nvPr/>
        </p:nvSpPr>
        <p:spPr>
          <a:xfrm>
            <a:off x="1966964" y="6284371"/>
            <a:ext cx="8061222" cy="523220"/>
          </a:xfrm>
          <a:prstGeom prst="rect">
            <a:avLst/>
          </a:prstGeom>
          <a:noFill/>
        </p:spPr>
        <p:txBody>
          <a:bodyPr wrap="square" rtlCol="0">
            <a:spAutoFit/>
          </a:bodyPr>
          <a:lstStyle/>
          <a:p>
            <a:r>
              <a:rPr kumimoji="1" lang="ja-JP" altLang="en-US" sz="2800" dirty="0"/>
              <a:t>地域を変更するとおすすめの組み合わせが変化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9" name="図 8" descr="グラフィカル ユーザー インターフェイス&#10;&#10;自動的に生成された説明">
            <a:extLst>
              <a:ext uri="{FF2B5EF4-FFF2-40B4-BE49-F238E27FC236}">
                <a16:creationId xmlns:a16="http://schemas.microsoft.com/office/drawing/2014/main" id="{DF52C907-4935-432A-87CC-7E61B8DCB6EB}"/>
              </a:ext>
            </a:extLst>
          </p:cNvPr>
          <p:cNvPicPr>
            <a:picLocks noChangeAspect="1"/>
          </p:cNvPicPr>
          <p:nvPr/>
        </p:nvPicPr>
        <p:blipFill rotWithShape="1">
          <a:blip r:embed="rId4">
            <a:extLst>
              <a:ext uri="{28A0092B-C50C-407E-A947-70E740481C1C}">
                <a14:useLocalDpi xmlns:a14="http://schemas.microsoft.com/office/drawing/2010/main" val="0"/>
              </a:ext>
            </a:extLst>
          </a:blip>
          <a:srcRect l="21407" t="35436" r="22577" b="14600"/>
          <a:stretch/>
        </p:blipFill>
        <p:spPr>
          <a:xfrm>
            <a:off x="5997575" y="2505074"/>
            <a:ext cx="6117538" cy="3169537"/>
          </a:xfrm>
          <a:prstGeom prst="rect">
            <a:avLst/>
          </a:prstGeom>
        </p:spPr>
      </p:pic>
      <p:sp>
        <p:nvSpPr>
          <p:cNvPr id="14" name="正方形/長方形 13">
            <a:extLst>
              <a:ext uri="{FF2B5EF4-FFF2-40B4-BE49-F238E27FC236}">
                <a16:creationId xmlns:a16="http://schemas.microsoft.com/office/drawing/2014/main" id="{8FDFBA00-4C81-4348-8F21-C1EC8263AB49}"/>
              </a:ext>
            </a:extLst>
          </p:cNvPr>
          <p:cNvSpPr/>
          <p:nvPr/>
        </p:nvSpPr>
        <p:spPr>
          <a:xfrm>
            <a:off x="519907" y="4506712"/>
            <a:ext cx="5157787" cy="116789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075AC83B-4334-4380-82FD-FDFA1FF14179}"/>
              </a:ext>
            </a:extLst>
          </p:cNvPr>
          <p:cNvSpPr/>
          <p:nvPr/>
        </p:nvSpPr>
        <p:spPr>
          <a:xfrm>
            <a:off x="6477450" y="4506711"/>
            <a:ext cx="5157787" cy="116789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Tree>
    <p:extLst>
      <p:ext uri="{BB962C8B-B14F-4D97-AF65-F5344CB8AC3E}">
        <p14:creationId xmlns:p14="http://schemas.microsoft.com/office/powerpoint/2010/main" val="2491977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0FB4E-9C6A-42E3-A4FC-050551E44539}"/>
              </a:ext>
            </a:extLst>
          </p:cNvPr>
          <p:cNvSpPr>
            <a:spLocks noGrp="1"/>
          </p:cNvSpPr>
          <p:nvPr>
            <p:ph type="title"/>
          </p:nvPr>
        </p:nvSpPr>
        <p:spPr/>
        <p:txBody>
          <a:bodyPr/>
          <a:lstStyle/>
          <a:p>
            <a:r>
              <a:rPr lang="ja-JP" altLang="en-US" dirty="0"/>
              <a:t>　</a:t>
            </a:r>
            <a:r>
              <a:rPr lang="ja-JP" altLang="en-US" sz="4800" b="1" dirty="0"/>
              <a:t>①</a:t>
            </a:r>
            <a:r>
              <a:rPr lang="en-US" altLang="ja-JP" b="1" dirty="0"/>
              <a:t>‐1</a:t>
            </a:r>
            <a:r>
              <a:rPr lang="ja-JP" altLang="en-US" dirty="0"/>
              <a:t>　</a:t>
            </a:r>
            <a:r>
              <a:rPr lang="ja-JP" altLang="en-US" b="1" dirty="0"/>
              <a:t>暑がり・寒がり指数</a:t>
            </a:r>
            <a:endParaRPr kumimoji="1" lang="ja-JP" altLang="en-US" b="1" dirty="0"/>
          </a:p>
        </p:txBody>
      </p:sp>
      <p:pic>
        <p:nvPicPr>
          <p:cNvPr id="5" name="コンテンツ プレースホルダー 4">
            <a:extLst>
              <a:ext uri="{FF2B5EF4-FFF2-40B4-BE49-F238E27FC236}">
                <a16:creationId xmlns:a16="http://schemas.microsoft.com/office/drawing/2014/main" id="{943D6D81-9563-4A96-BCA6-0F6B670AAC81}"/>
              </a:ext>
            </a:extLst>
          </p:cNvPr>
          <p:cNvPicPr>
            <a:picLocks noGrp="1" noChangeAspect="1"/>
          </p:cNvPicPr>
          <p:nvPr>
            <p:ph idx="1"/>
          </p:nvPr>
        </p:nvPicPr>
        <p:blipFill rotWithShape="1">
          <a:blip r:embed="rId3"/>
          <a:srcRect t="2052"/>
          <a:stretch/>
        </p:blipFill>
        <p:spPr>
          <a:xfrm>
            <a:off x="7232228" y="1284270"/>
            <a:ext cx="4528652" cy="5441821"/>
          </a:xfrm>
        </p:spPr>
      </p:pic>
      <p:sp>
        <p:nvSpPr>
          <p:cNvPr id="11" name="フリーフォーム: 図形 10">
            <a:extLst>
              <a:ext uri="{FF2B5EF4-FFF2-40B4-BE49-F238E27FC236}">
                <a16:creationId xmlns:a16="http://schemas.microsoft.com/office/drawing/2014/main" id="{6BD56BF7-FFFE-4BCE-8AA8-0C479D8D3CE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3" name="図 12">
            <a:extLst>
              <a:ext uri="{FF2B5EF4-FFF2-40B4-BE49-F238E27FC236}">
                <a16:creationId xmlns:a16="http://schemas.microsoft.com/office/drawing/2014/main" id="{073A9902-DC53-4364-BED1-8A60153FB981}"/>
              </a:ext>
            </a:extLst>
          </p:cNvPr>
          <p:cNvPicPr>
            <a:picLocks noChangeAspect="1"/>
          </p:cNvPicPr>
          <p:nvPr/>
        </p:nvPicPr>
        <p:blipFill rotWithShape="1">
          <a:blip r:embed="rId4"/>
          <a:srcRect t="11567"/>
          <a:stretch/>
        </p:blipFill>
        <p:spPr>
          <a:xfrm>
            <a:off x="4210198" y="3429000"/>
            <a:ext cx="2559182" cy="2701191"/>
          </a:xfrm>
          <a:prstGeom prst="rect">
            <a:avLst/>
          </a:prstGeom>
        </p:spPr>
      </p:pic>
      <p:sp>
        <p:nvSpPr>
          <p:cNvPr id="7" name="フリーフォーム: 図形 6">
            <a:extLst>
              <a:ext uri="{FF2B5EF4-FFF2-40B4-BE49-F238E27FC236}">
                <a16:creationId xmlns:a16="http://schemas.microsoft.com/office/drawing/2014/main" id="{BB3B85D4-7191-4836-8837-C8F7C31D0476}"/>
              </a:ext>
            </a:extLst>
          </p:cNvPr>
          <p:cNvSpPr/>
          <p:nvPr/>
        </p:nvSpPr>
        <p:spPr>
          <a:xfrm rot="6377557" flipH="1" flipV="1">
            <a:off x="1916927" y="-13219"/>
            <a:ext cx="2148246" cy="5361345"/>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8" name="フリーフォーム: 図形 7">
            <a:extLst>
              <a:ext uri="{FF2B5EF4-FFF2-40B4-BE49-F238E27FC236}">
                <a16:creationId xmlns:a16="http://schemas.microsoft.com/office/drawing/2014/main" id="{46F649B9-C4E0-467C-8978-D0F9F69D4C28}"/>
              </a:ext>
            </a:extLst>
          </p:cNvPr>
          <p:cNvSpPr/>
          <p:nvPr/>
        </p:nvSpPr>
        <p:spPr>
          <a:xfrm rot="6439028" flipH="1" flipV="1">
            <a:off x="1926400" y="-188107"/>
            <a:ext cx="2148247" cy="5361347"/>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テキスト ボックス 5">
            <a:extLst>
              <a:ext uri="{FF2B5EF4-FFF2-40B4-BE49-F238E27FC236}">
                <a16:creationId xmlns:a16="http://schemas.microsoft.com/office/drawing/2014/main" id="{CB29DA64-D953-4D26-AC52-5668F2629C8B}"/>
              </a:ext>
            </a:extLst>
          </p:cNvPr>
          <p:cNvSpPr txBox="1"/>
          <p:nvPr/>
        </p:nvSpPr>
        <p:spPr>
          <a:xfrm>
            <a:off x="1409690" y="2074894"/>
            <a:ext cx="4018896" cy="830997"/>
          </a:xfrm>
          <a:prstGeom prst="rect">
            <a:avLst/>
          </a:prstGeom>
          <a:noFill/>
        </p:spPr>
        <p:txBody>
          <a:bodyPr wrap="square" rtlCol="0">
            <a:spAutoFit/>
          </a:bodyPr>
          <a:lstStyle/>
          <a:p>
            <a:r>
              <a:rPr kumimoji="1" lang="ja-JP" altLang="en-US" sz="2400" dirty="0"/>
              <a:t>暑がり・寒がり指数を</a:t>
            </a:r>
            <a:endParaRPr kumimoji="1" lang="en-US" altLang="ja-JP" sz="2400" dirty="0"/>
          </a:p>
          <a:p>
            <a:r>
              <a:rPr lang="ja-JP" altLang="en-US" sz="2400" dirty="0"/>
              <a:t>１１段階から</a:t>
            </a:r>
            <a:r>
              <a:rPr kumimoji="1" lang="ja-JP" altLang="en-US" sz="2400" dirty="0"/>
              <a:t>設定</a:t>
            </a:r>
          </a:p>
        </p:txBody>
      </p:sp>
    </p:spTree>
    <p:extLst>
      <p:ext uri="{BB962C8B-B14F-4D97-AF65-F5344CB8AC3E}">
        <p14:creationId xmlns:p14="http://schemas.microsoft.com/office/powerpoint/2010/main" val="1607310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sz="4800" b="1" dirty="0"/>
              <a:t>①</a:t>
            </a:r>
            <a:r>
              <a:rPr kumimoji="1" lang="en-US" altLang="ja-JP" b="1" dirty="0"/>
              <a:t>‐1</a:t>
            </a:r>
            <a:r>
              <a:rPr kumimoji="1" lang="ja-JP" altLang="en-US" dirty="0"/>
              <a:t>　</a:t>
            </a:r>
            <a:r>
              <a:rPr kumimoji="1" lang="ja-JP" altLang="en-US" b="1" dirty="0"/>
              <a:t>暑がり・寒がり</a:t>
            </a:r>
            <a:r>
              <a:rPr lang="ja-JP" altLang="en-US" b="1" dirty="0"/>
              <a:t>指数</a:t>
            </a:r>
            <a:endParaRPr kumimoji="1" lang="ja-JP" altLang="en-US" b="1" dirty="0"/>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kumimoji="1" lang="ja-JP" altLang="en-US" dirty="0"/>
              <a:t>暑がり指数</a:t>
            </a:r>
            <a:r>
              <a:rPr lang="ja-JP" altLang="en-US" dirty="0"/>
              <a:t>＋</a:t>
            </a:r>
            <a:r>
              <a:rPr kumimoji="1" lang="ja-JP" altLang="en-US" dirty="0"/>
              <a:t>５</a:t>
            </a:r>
          </a:p>
        </p:txBody>
      </p:sp>
      <p:sp>
        <p:nvSpPr>
          <p:cNvPr id="4" name="コンテンツ プレースホルダー 3">
            <a:extLst>
              <a:ext uri="{FF2B5EF4-FFF2-40B4-BE49-F238E27FC236}">
                <a16:creationId xmlns:a16="http://schemas.microsoft.com/office/drawing/2014/main" id="{2CD83C4F-F3D5-498B-9341-9990BA0DBEED}"/>
              </a:ext>
            </a:extLst>
          </p:cNvPr>
          <p:cNvSpPr>
            <a:spLocks noGrp="1"/>
          </p:cNvSpPr>
          <p:nvPr>
            <p:ph sz="half" idx="2"/>
          </p:nvPr>
        </p:nvSpPr>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寒がり指数－</a:t>
            </a:r>
            <a:r>
              <a:rPr kumimoji="1" lang="en-US" altLang="ja-JP" dirty="0"/>
              <a:t>5</a:t>
            </a:r>
            <a:endParaRPr kumimoji="1" lang="ja-JP" altLang="en-US" dirty="0"/>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2065389" y="6334780"/>
            <a:ext cx="8061222" cy="523220"/>
          </a:xfrm>
          <a:prstGeom prst="rect">
            <a:avLst/>
          </a:prstGeom>
          <a:noFill/>
        </p:spPr>
        <p:txBody>
          <a:bodyPr wrap="square" rtlCol="0">
            <a:spAutoFit/>
          </a:bodyPr>
          <a:lstStyle/>
          <a:p>
            <a:r>
              <a:rPr kumimoji="1" lang="ja-JP" altLang="en-US" sz="2800" dirty="0"/>
              <a:t>同じ気温でも個人によって提案する服装を変化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360F5258-0DFA-4169-BE41-6DF5DF2EF46A}"/>
              </a:ext>
            </a:extLst>
          </p:cNvPr>
          <p:cNvPicPr>
            <a:picLocks noChangeAspect="1"/>
          </p:cNvPicPr>
          <p:nvPr/>
        </p:nvPicPr>
        <p:blipFill rotWithShape="1">
          <a:blip r:embed="rId3"/>
          <a:srcRect l="6047" r="7599"/>
          <a:stretch/>
        </p:blipFill>
        <p:spPr>
          <a:xfrm>
            <a:off x="35151" y="2497638"/>
            <a:ext cx="5829302" cy="3837142"/>
          </a:xfrm>
          <a:prstGeom prst="rect">
            <a:avLst/>
          </a:prstGeom>
        </p:spPr>
      </p:pic>
      <p:pic>
        <p:nvPicPr>
          <p:cNvPr id="12" name="図 11">
            <a:extLst>
              <a:ext uri="{FF2B5EF4-FFF2-40B4-BE49-F238E27FC236}">
                <a16:creationId xmlns:a16="http://schemas.microsoft.com/office/drawing/2014/main" id="{01EA859A-F4B1-47F1-BFBD-5989C89417E8}"/>
              </a:ext>
            </a:extLst>
          </p:cNvPr>
          <p:cNvPicPr>
            <a:picLocks noChangeAspect="1"/>
          </p:cNvPicPr>
          <p:nvPr/>
        </p:nvPicPr>
        <p:blipFill rotWithShape="1">
          <a:blip r:embed="rId4"/>
          <a:srcRect l="6227" r="5748"/>
          <a:stretch/>
        </p:blipFill>
        <p:spPr>
          <a:xfrm>
            <a:off x="6172200" y="2498180"/>
            <a:ext cx="5942013" cy="3836599"/>
          </a:xfrm>
          <a:prstGeom prst="rect">
            <a:avLst/>
          </a:prstGeom>
        </p:spPr>
      </p:pic>
      <p:sp>
        <p:nvSpPr>
          <p:cNvPr id="13" name="正方形/長方形 12">
            <a:extLst>
              <a:ext uri="{FF2B5EF4-FFF2-40B4-BE49-F238E27FC236}">
                <a16:creationId xmlns:a16="http://schemas.microsoft.com/office/drawing/2014/main" id="{3AECE515-0461-4309-A390-8614E139DE22}"/>
              </a:ext>
            </a:extLst>
          </p:cNvPr>
          <p:cNvSpPr/>
          <p:nvPr/>
        </p:nvSpPr>
        <p:spPr>
          <a:xfrm>
            <a:off x="370908" y="5029200"/>
            <a:ext cx="5157787" cy="116789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C3EFA7-6DFF-4E86-99C9-CCCA2A01A89D}"/>
              </a:ext>
            </a:extLst>
          </p:cNvPr>
          <p:cNvSpPr/>
          <p:nvPr/>
        </p:nvSpPr>
        <p:spPr>
          <a:xfrm>
            <a:off x="6466455" y="5029200"/>
            <a:ext cx="5157787" cy="130557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Tree>
    <p:extLst>
      <p:ext uri="{BB962C8B-B14F-4D97-AF65-F5344CB8AC3E}">
        <p14:creationId xmlns:p14="http://schemas.microsoft.com/office/powerpoint/2010/main" val="4151608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0A52D6-996C-4689-BF68-EAEE85FD5448}"/>
              </a:ext>
            </a:extLst>
          </p:cNvPr>
          <p:cNvSpPr>
            <a:spLocks noGrp="1"/>
          </p:cNvSpPr>
          <p:nvPr>
            <p:ph type="title"/>
          </p:nvPr>
        </p:nvSpPr>
        <p:spPr/>
        <p:txBody>
          <a:bodyPr/>
          <a:lstStyle/>
          <a:p>
            <a:r>
              <a:rPr kumimoji="1" lang="ja-JP" altLang="en-US" dirty="0"/>
              <a:t>　</a:t>
            </a:r>
            <a:r>
              <a:rPr kumimoji="1" lang="ja-JP" altLang="en-US" b="1" dirty="0"/>
              <a:t>こだわり②コーディネート機能</a:t>
            </a:r>
          </a:p>
        </p:txBody>
      </p:sp>
      <p:sp>
        <p:nvSpPr>
          <p:cNvPr id="3" name="コンテンツ プレースホルダー 2">
            <a:extLst>
              <a:ext uri="{FF2B5EF4-FFF2-40B4-BE49-F238E27FC236}">
                <a16:creationId xmlns:a16="http://schemas.microsoft.com/office/drawing/2014/main" id="{1FB2442E-BDE9-458A-AFED-64D01DE1239C}"/>
              </a:ext>
            </a:extLst>
          </p:cNvPr>
          <p:cNvSpPr>
            <a:spLocks noGrp="1"/>
          </p:cNvSpPr>
          <p:nvPr>
            <p:ph idx="1"/>
          </p:nvPr>
        </p:nvSpPr>
        <p:spPr/>
        <p:txBody>
          <a:bodyPr/>
          <a:lstStyle/>
          <a:p>
            <a:r>
              <a:rPr kumimoji="1" lang="ja-JP" altLang="en-US" dirty="0"/>
              <a:t>おすすめの組み合わせに沿って着た服の組み合わせをコーディネートとして登録</a:t>
            </a:r>
            <a:endParaRPr kumimoji="1" lang="en-US" altLang="ja-JP" dirty="0"/>
          </a:p>
          <a:p>
            <a:r>
              <a:rPr lang="ja-JP" altLang="en-US" dirty="0"/>
              <a:t>履歴画面では日付か最高気温、最低気温からコーディネートを検索可能</a:t>
            </a:r>
            <a:endParaRPr kumimoji="1" lang="ja-JP" altLang="en-US" dirty="0"/>
          </a:p>
        </p:txBody>
      </p:sp>
      <p:sp>
        <p:nvSpPr>
          <p:cNvPr id="4" name="フリーフォーム: 図形 3">
            <a:extLst>
              <a:ext uri="{FF2B5EF4-FFF2-40B4-BE49-F238E27FC236}">
                <a16:creationId xmlns:a16="http://schemas.microsoft.com/office/drawing/2014/main" id="{CB48123E-AE05-4413-8003-D145EC9321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7DE12300-3A14-4FEC-AB1A-50C8BC5CFAD8}"/>
              </a:ext>
            </a:extLst>
          </p:cNvPr>
          <p:cNvPicPr>
            <a:picLocks noChangeAspect="1"/>
          </p:cNvPicPr>
          <p:nvPr/>
        </p:nvPicPr>
        <p:blipFill>
          <a:blip r:embed="rId3"/>
          <a:stretch>
            <a:fillRect/>
          </a:stretch>
        </p:blipFill>
        <p:spPr>
          <a:xfrm>
            <a:off x="1409690" y="3643313"/>
            <a:ext cx="9386032" cy="3063875"/>
          </a:xfrm>
          <a:prstGeom prst="rect">
            <a:avLst/>
          </a:prstGeom>
        </p:spPr>
      </p:pic>
    </p:spTree>
    <p:extLst>
      <p:ext uri="{BB962C8B-B14F-4D97-AF65-F5344CB8AC3E}">
        <p14:creationId xmlns:p14="http://schemas.microsoft.com/office/powerpoint/2010/main" val="2939345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4622AB-A888-4C2F-9979-3A0F1581EA05}"/>
              </a:ext>
            </a:extLst>
          </p:cNvPr>
          <p:cNvSpPr>
            <a:spLocks noGrp="1"/>
          </p:cNvSpPr>
          <p:nvPr>
            <p:ph type="title"/>
          </p:nvPr>
        </p:nvSpPr>
        <p:spPr/>
        <p:txBody>
          <a:bodyPr/>
          <a:lstStyle/>
          <a:p>
            <a:r>
              <a:rPr kumimoji="1" lang="ja-JP" altLang="en-US" dirty="0"/>
              <a:t>　</a:t>
            </a:r>
            <a:r>
              <a:rPr kumimoji="1" lang="ja-JP" altLang="en-US" b="1" dirty="0"/>
              <a:t>実際に使用してみた！</a:t>
            </a:r>
          </a:p>
        </p:txBody>
      </p:sp>
      <p:graphicFrame>
        <p:nvGraphicFramePr>
          <p:cNvPr id="8" name="表 8">
            <a:extLst>
              <a:ext uri="{FF2B5EF4-FFF2-40B4-BE49-F238E27FC236}">
                <a16:creationId xmlns:a16="http://schemas.microsoft.com/office/drawing/2014/main" id="{4BF1F215-F97F-40C9-B703-EBDF455C5B7D}"/>
              </a:ext>
            </a:extLst>
          </p:cNvPr>
          <p:cNvGraphicFramePr>
            <a:graphicFrameLocks noGrp="1"/>
          </p:cNvGraphicFramePr>
          <p:nvPr>
            <p:ph idx="1"/>
            <p:extLst>
              <p:ext uri="{D42A27DB-BD31-4B8C-83A1-F6EECF244321}">
                <p14:modId xmlns:p14="http://schemas.microsoft.com/office/powerpoint/2010/main" val="2396350098"/>
              </p:ext>
            </p:extLst>
          </p:nvPr>
        </p:nvGraphicFramePr>
        <p:xfrm>
          <a:off x="455487" y="2751581"/>
          <a:ext cx="11281026" cy="2473960"/>
        </p:xfrm>
        <a:graphic>
          <a:graphicData uri="http://schemas.openxmlformats.org/drawingml/2006/table">
            <a:tbl>
              <a:tblPr firstCol="1" bandRow="1">
                <a:tableStyleId>{5C22544A-7EE6-4342-B048-85BDC9FD1C3A}</a:tableStyleId>
              </a:tblPr>
              <a:tblGrid>
                <a:gridCol w="3356225">
                  <a:extLst>
                    <a:ext uri="{9D8B030D-6E8A-4147-A177-3AD203B41FA5}">
                      <a16:colId xmlns:a16="http://schemas.microsoft.com/office/drawing/2014/main" val="1399265934"/>
                    </a:ext>
                  </a:extLst>
                </a:gridCol>
                <a:gridCol w="1448657">
                  <a:extLst>
                    <a:ext uri="{9D8B030D-6E8A-4147-A177-3AD203B41FA5}">
                      <a16:colId xmlns:a16="http://schemas.microsoft.com/office/drawing/2014/main" val="3930563602"/>
                    </a:ext>
                  </a:extLst>
                </a:gridCol>
                <a:gridCol w="6476144">
                  <a:extLst>
                    <a:ext uri="{9D8B030D-6E8A-4147-A177-3AD203B41FA5}">
                      <a16:colId xmlns:a16="http://schemas.microsoft.com/office/drawing/2014/main" val="1173770613"/>
                    </a:ext>
                  </a:extLst>
                </a:gridCol>
              </a:tblGrid>
              <a:tr h="370840">
                <a:tc>
                  <a:txBody>
                    <a:bodyPr/>
                    <a:lstStyle/>
                    <a:p>
                      <a:pPr algn="ctr"/>
                      <a:endParaRPr kumimoji="1" lang="ja-JP" altLang="en-US" dirty="0"/>
                    </a:p>
                  </a:txBody>
                  <a:tcPr>
                    <a:solidFill>
                      <a:srgbClr val="B8D4D3"/>
                    </a:solidFill>
                  </a:tcPr>
                </a:tc>
                <a:tc>
                  <a:txBody>
                    <a:bodyPr/>
                    <a:lstStyle/>
                    <a:p>
                      <a:pPr algn="ctr"/>
                      <a:r>
                        <a:rPr kumimoji="1" lang="ja-JP" altLang="en-US" dirty="0"/>
                        <a:t>所要時間</a:t>
                      </a:r>
                    </a:p>
                  </a:txBody>
                  <a:tcPr>
                    <a:solidFill>
                      <a:srgbClr val="B8D4D3"/>
                    </a:solidFill>
                  </a:tcPr>
                </a:tc>
                <a:tc>
                  <a:txBody>
                    <a:bodyPr/>
                    <a:lstStyle/>
                    <a:p>
                      <a:pPr algn="ctr"/>
                      <a:r>
                        <a:rPr kumimoji="1" lang="ja-JP" altLang="en-US" dirty="0"/>
                        <a:t>工程</a:t>
                      </a:r>
                    </a:p>
                  </a:txBody>
                  <a:tcPr>
                    <a:solidFill>
                      <a:srgbClr val="B8D4D3"/>
                    </a:solidFill>
                  </a:tcPr>
                </a:tc>
                <a:extLst>
                  <a:ext uri="{0D108BD9-81ED-4DB2-BD59-A6C34878D82A}">
                    <a16:rowId xmlns:a16="http://schemas.microsoft.com/office/drawing/2014/main" val="17752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アプリを使用しなかった場合</a:t>
                      </a: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solidFill>
                            <a:srgbClr val="230647"/>
                          </a:solidFill>
                        </a:rPr>
                        <a:t>3</a:t>
                      </a:r>
                      <a:r>
                        <a:rPr kumimoji="1" lang="ja-JP" altLang="en-US" b="1" dirty="0">
                          <a:solidFill>
                            <a:srgbClr val="230647"/>
                          </a:solidFill>
                        </a:rPr>
                        <a:t>分</a:t>
                      </a:r>
                      <a:r>
                        <a:rPr kumimoji="1" lang="en-US" altLang="ja-JP" b="1" dirty="0">
                          <a:solidFill>
                            <a:srgbClr val="230647"/>
                          </a:solidFill>
                        </a:rPr>
                        <a:t>28</a:t>
                      </a:r>
                      <a:r>
                        <a:rPr kumimoji="1" lang="ja-JP" altLang="en-US" b="1" dirty="0">
                          <a:solidFill>
                            <a:srgbClr val="230647"/>
                          </a:solidFill>
                        </a:rPr>
                        <a:t>秒</a:t>
                      </a:r>
                    </a:p>
                  </a:txBody>
                  <a:tcPr>
                    <a:solidFill>
                      <a:srgbClr val="B8D4D3"/>
                    </a:solidFill>
                  </a:tcPr>
                </a:tc>
                <a:tc>
                  <a:txBody>
                    <a:bodyPr/>
                    <a:lstStyle/>
                    <a:p>
                      <a:pPr algn="ctr"/>
                      <a:r>
                        <a:rPr kumimoji="1" lang="ja-JP" altLang="en-US" dirty="0"/>
                        <a:t>①天気アプリを開く</a:t>
                      </a:r>
                      <a:endParaRPr kumimoji="1" lang="en-US" altLang="ja-JP" dirty="0"/>
                    </a:p>
                    <a:p>
                      <a:pPr algn="ctr"/>
                      <a:r>
                        <a:rPr kumimoji="1" lang="ja-JP" altLang="en-US" dirty="0"/>
                        <a:t>②気温を確認する</a:t>
                      </a:r>
                      <a:endParaRPr kumimoji="1" lang="en-US" altLang="ja-JP" dirty="0"/>
                    </a:p>
                    <a:p>
                      <a:pPr algn="ctr"/>
                      <a:r>
                        <a:rPr kumimoji="1" lang="ja-JP" altLang="en-US" dirty="0"/>
                        <a:t>③過去の同じ時期の服装を写真フォルダから探す</a:t>
                      </a:r>
                      <a:endParaRPr kumimoji="1" lang="en-US" altLang="ja-JP" dirty="0"/>
                    </a:p>
                    <a:p>
                      <a:pPr algn="ctr"/>
                      <a:r>
                        <a:rPr kumimoji="1" lang="ja-JP" altLang="en-US" dirty="0"/>
                        <a:t>④コーディネートを考える</a:t>
                      </a:r>
                      <a:endParaRPr kumimoji="1" lang="en-US" altLang="ja-JP" dirty="0"/>
                    </a:p>
                  </a:txBody>
                  <a:tcPr>
                    <a:solidFill>
                      <a:srgbClr val="B8D4D3"/>
                    </a:solidFill>
                  </a:tcPr>
                </a:tc>
                <a:extLst>
                  <a:ext uri="{0D108BD9-81ED-4DB2-BD59-A6C34878D82A}">
                    <a16:rowId xmlns:a16="http://schemas.microsoft.com/office/drawing/2014/main" val="35570034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アプリを使用した場合</a:t>
                      </a:r>
                      <a:endParaRPr kumimoji="1" lang="en-US" altLang="ja-JP" b="0" dirty="0">
                        <a:solidFill>
                          <a:srgbClr val="230647"/>
                        </a:solidFill>
                      </a:endParaRP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t>1</a:t>
                      </a:r>
                      <a:r>
                        <a:rPr kumimoji="1" lang="ja-JP" altLang="en-US" b="1" dirty="0"/>
                        <a:t>分</a:t>
                      </a:r>
                      <a:r>
                        <a:rPr kumimoji="1" lang="en-US" altLang="ja-JP" b="1" dirty="0"/>
                        <a:t>57</a:t>
                      </a:r>
                      <a:r>
                        <a:rPr kumimoji="1" lang="ja-JP" altLang="en-US" b="1" dirty="0"/>
                        <a:t>秒</a:t>
                      </a:r>
                    </a:p>
                  </a:txBody>
                  <a:tcPr>
                    <a:solidFill>
                      <a:srgbClr val="B8D4D3"/>
                    </a:solidFill>
                  </a:tcPr>
                </a:tc>
                <a:tc>
                  <a:txBody>
                    <a:bodyPr/>
                    <a:lstStyle/>
                    <a:p>
                      <a:pPr algn="ctr"/>
                      <a:r>
                        <a:rPr kumimoji="1" lang="ja-JP" altLang="en-US" dirty="0"/>
                        <a:t>①アプリを開く</a:t>
                      </a:r>
                      <a:endParaRPr kumimoji="1" lang="en-US" altLang="ja-JP" dirty="0"/>
                    </a:p>
                    <a:p>
                      <a:pPr algn="ctr"/>
                      <a:r>
                        <a:rPr kumimoji="1" lang="ja-JP" altLang="en-US" dirty="0"/>
                        <a:t>②おすすめの組み合わせを確認する</a:t>
                      </a:r>
                      <a:endParaRPr kumimoji="1" lang="en-US" altLang="ja-JP" dirty="0"/>
                    </a:p>
                    <a:p>
                      <a:pPr algn="ctr"/>
                      <a:r>
                        <a:rPr kumimoji="1" lang="ja-JP" altLang="en-US" dirty="0"/>
                        <a:t>③コーディネートを考える</a:t>
                      </a:r>
                    </a:p>
                  </a:txBody>
                  <a:tcPr>
                    <a:solidFill>
                      <a:srgbClr val="B8D4D3"/>
                    </a:solidFill>
                  </a:tcPr>
                </a:tc>
                <a:extLst>
                  <a:ext uri="{0D108BD9-81ED-4DB2-BD59-A6C34878D82A}">
                    <a16:rowId xmlns:a16="http://schemas.microsoft.com/office/drawing/2014/main" val="4064322340"/>
                  </a:ext>
                </a:extLst>
              </a:tr>
            </a:tbl>
          </a:graphicData>
        </a:graphic>
      </p:graphicFrame>
      <p:sp>
        <p:nvSpPr>
          <p:cNvPr id="4" name="フリーフォーム: 図形 3">
            <a:extLst>
              <a:ext uri="{FF2B5EF4-FFF2-40B4-BE49-F238E27FC236}">
                <a16:creationId xmlns:a16="http://schemas.microsoft.com/office/drawing/2014/main" id="{AB31DC0B-54DA-4DDF-A33E-1D4BB891A327}"/>
              </a:ext>
            </a:extLst>
          </p:cNvPr>
          <p:cNvSpPr/>
          <p:nvPr/>
        </p:nvSpPr>
        <p:spPr>
          <a:xfrm rot="3703055" flipH="1">
            <a:off x="8160959" y="-72500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2E4CD7EA-0627-45A8-82C2-20FCE376594D}"/>
              </a:ext>
            </a:extLst>
          </p:cNvPr>
          <p:cNvSpPr/>
          <p:nvPr/>
        </p:nvSpPr>
        <p:spPr>
          <a:xfrm rot="3703055" flipH="1">
            <a:off x="8218807" y="-79910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テキスト ボックス 5">
            <a:extLst>
              <a:ext uri="{FF2B5EF4-FFF2-40B4-BE49-F238E27FC236}">
                <a16:creationId xmlns:a16="http://schemas.microsoft.com/office/drawing/2014/main" id="{B8596588-F968-47F6-BE51-A077D3FE8D19}"/>
              </a:ext>
            </a:extLst>
          </p:cNvPr>
          <p:cNvSpPr txBox="1"/>
          <p:nvPr/>
        </p:nvSpPr>
        <p:spPr>
          <a:xfrm>
            <a:off x="7959743" y="851553"/>
            <a:ext cx="2954655" cy="369332"/>
          </a:xfrm>
          <a:prstGeom prst="rect">
            <a:avLst/>
          </a:prstGeom>
          <a:noFill/>
        </p:spPr>
        <p:txBody>
          <a:bodyPr wrap="none" rtlCol="0">
            <a:spAutoFit/>
          </a:bodyPr>
          <a:lstStyle/>
          <a:p>
            <a:r>
              <a:rPr kumimoji="1" lang="ja-JP" altLang="en-US" dirty="0"/>
              <a:t>朝の忙しい時間を快適に！</a:t>
            </a:r>
            <a:endParaRPr kumimoji="1" lang="en-US" altLang="ja-JP" dirty="0"/>
          </a:p>
        </p:txBody>
      </p:sp>
      <p:sp>
        <p:nvSpPr>
          <p:cNvPr id="7" name="フリーフォーム: 図形 6">
            <a:extLst>
              <a:ext uri="{FF2B5EF4-FFF2-40B4-BE49-F238E27FC236}">
                <a16:creationId xmlns:a16="http://schemas.microsoft.com/office/drawing/2014/main" id="{83DA43F2-B97F-4D05-B1DF-E9C7B40E630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53AF7319-92E2-42BC-8013-3720B348394B}"/>
              </a:ext>
            </a:extLst>
          </p:cNvPr>
          <p:cNvSpPr txBox="1"/>
          <p:nvPr/>
        </p:nvSpPr>
        <p:spPr>
          <a:xfrm>
            <a:off x="8722759" y="5856270"/>
            <a:ext cx="7578904" cy="923330"/>
          </a:xfrm>
          <a:prstGeom prst="rect">
            <a:avLst/>
          </a:prstGeom>
          <a:noFill/>
        </p:spPr>
        <p:txBody>
          <a:bodyPr wrap="square" rtlCol="0">
            <a:spAutoFit/>
          </a:bodyPr>
          <a:lstStyle/>
          <a:p>
            <a:r>
              <a:rPr kumimoji="1" lang="ja-JP" altLang="en-US" dirty="0"/>
              <a:t>実施日</a:t>
            </a:r>
            <a:r>
              <a:rPr kumimoji="1" lang="en-US" altLang="ja-JP" dirty="0"/>
              <a:t>:2023</a:t>
            </a:r>
            <a:r>
              <a:rPr kumimoji="1" lang="ja-JP" altLang="en-US" dirty="0"/>
              <a:t>年</a:t>
            </a:r>
            <a:r>
              <a:rPr kumimoji="1" lang="en-US" altLang="ja-JP" dirty="0"/>
              <a:t>6</a:t>
            </a:r>
            <a:r>
              <a:rPr kumimoji="1" lang="ja-JP" altLang="en-US" dirty="0"/>
              <a:t>月</a:t>
            </a:r>
            <a:r>
              <a:rPr kumimoji="1" lang="en-US" altLang="ja-JP" dirty="0"/>
              <a:t>27</a:t>
            </a:r>
            <a:r>
              <a:rPr kumimoji="1" lang="ja-JP" altLang="en-US" dirty="0"/>
              <a:t>日</a:t>
            </a:r>
            <a:r>
              <a:rPr kumimoji="1" lang="en-US" altLang="ja-JP" dirty="0"/>
              <a:t>(</a:t>
            </a:r>
            <a:r>
              <a:rPr kumimoji="1" lang="ja-JP" altLang="en-US" dirty="0"/>
              <a:t>火</a:t>
            </a:r>
            <a:r>
              <a:rPr kumimoji="1" lang="en-US" altLang="ja-JP" dirty="0"/>
              <a:t>)</a:t>
            </a:r>
          </a:p>
          <a:p>
            <a:r>
              <a:rPr kumimoji="1" lang="ja-JP" altLang="en-US" dirty="0"/>
              <a:t>実施者</a:t>
            </a:r>
            <a:r>
              <a:rPr kumimoji="1" lang="en-US" altLang="ja-JP" dirty="0"/>
              <a:t>:</a:t>
            </a:r>
            <a:r>
              <a:rPr kumimoji="1" lang="ja-JP" altLang="en-US" dirty="0"/>
              <a:t>チーム</a:t>
            </a:r>
            <a:r>
              <a:rPr kumimoji="1" lang="en-US" altLang="ja-JP" dirty="0"/>
              <a:t>A</a:t>
            </a:r>
            <a:r>
              <a:rPr kumimoji="1" lang="ja-JP" altLang="en-US" dirty="0"/>
              <a:t>型メンバー</a:t>
            </a:r>
            <a:r>
              <a:rPr kumimoji="1" lang="en-US" altLang="ja-JP" dirty="0"/>
              <a:t>T</a:t>
            </a:r>
          </a:p>
          <a:p>
            <a:endParaRPr kumimoji="1" lang="ja-JP" altLang="en-US" dirty="0"/>
          </a:p>
        </p:txBody>
      </p:sp>
      <p:sp>
        <p:nvSpPr>
          <p:cNvPr id="10" name="正方形/長方形 9">
            <a:extLst>
              <a:ext uri="{FF2B5EF4-FFF2-40B4-BE49-F238E27FC236}">
                <a16:creationId xmlns:a16="http://schemas.microsoft.com/office/drawing/2014/main" id="{8A309278-A291-4CBF-80CF-1FC85E0201B9}"/>
              </a:ext>
            </a:extLst>
          </p:cNvPr>
          <p:cNvSpPr/>
          <p:nvPr/>
        </p:nvSpPr>
        <p:spPr>
          <a:xfrm>
            <a:off x="431120" y="4302211"/>
            <a:ext cx="11305393" cy="923330"/>
          </a:xfrm>
          <a:prstGeom prst="rect">
            <a:avLst/>
          </a:prstGeom>
          <a:noFill/>
          <a:ln w="57150">
            <a:solidFill>
              <a:srgbClr val="CA3032"/>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4038747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BDC52-74DC-4C5A-90AC-4AAA883478F5}"/>
              </a:ext>
            </a:extLst>
          </p:cNvPr>
          <p:cNvSpPr>
            <a:spLocks noGrp="1"/>
          </p:cNvSpPr>
          <p:nvPr>
            <p:ph type="title"/>
          </p:nvPr>
        </p:nvSpPr>
        <p:spPr/>
        <p:txBody>
          <a:bodyPr/>
          <a:lstStyle/>
          <a:p>
            <a:r>
              <a:rPr kumimoji="1" lang="ja-JP" altLang="en-US" b="1" dirty="0"/>
              <a:t>　チーム</a:t>
            </a:r>
            <a:r>
              <a:rPr kumimoji="1" lang="en-US" altLang="ja-JP" b="1" dirty="0"/>
              <a:t>A</a:t>
            </a:r>
            <a:r>
              <a:rPr kumimoji="1" lang="ja-JP" altLang="en-US" b="1" dirty="0"/>
              <a:t>型の目標</a:t>
            </a:r>
          </a:p>
        </p:txBody>
      </p:sp>
      <p:sp>
        <p:nvSpPr>
          <p:cNvPr id="3" name="コンテンツ プレースホルダー 2">
            <a:extLst>
              <a:ext uri="{FF2B5EF4-FFF2-40B4-BE49-F238E27FC236}">
                <a16:creationId xmlns:a16="http://schemas.microsoft.com/office/drawing/2014/main" id="{94E472FB-D740-414E-B4C8-88F7B1C142BE}"/>
              </a:ext>
            </a:extLst>
          </p:cNvPr>
          <p:cNvSpPr>
            <a:spLocks noGrp="1"/>
          </p:cNvSpPr>
          <p:nvPr>
            <p:ph idx="1"/>
          </p:nvPr>
        </p:nvSpPr>
        <p:spPr/>
        <p:txBody>
          <a:bodyPr>
            <a:normAutofit lnSpcReduction="10000"/>
          </a:bodyPr>
          <a:lstStyle/>
          <a:p>
            <a:r>
              <a:rPr lang="ja-JP" altLang="en-US" b="1" i="0" dirty="0">
                <a:solidFill>
                  <a:srgbClr val="1D1C1D"/>
                </a:solidFill>
                <a:effectLst/>
                <a:latin typeface="NotoSansJP"/>
              </a:rPr>
              <a:t>チーム目標</a:t>
            </a:r>
            <a:br>
              <a:rPr lang="ja-JP" altLang="en-US" dirty="0"/>
            </a:br>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br>
              <a:rPr lang="ja-JP" altLang="en-US" dirty="0"/>
            </a:br>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br>
              <a:rPr lang="ja-JP" altLang="en-US" dirty="0"/>
            </a:b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p>
            <a:endParaRPr lang="en-US" altLang="ja-JP" b="0" i="0" dirty="0">
              <a:solidFill>
                <a:srgbClr val="1D1C1D"/>
              </a:solidFill>
              <a:effectLst/>
              <a:latin typeface="NotoSansJP"/>
            </a:endParaRPr>
          </a:p>
          <a:p>
            <a:r>
              <a:rPr lang="ja-JP" altLang="en-US" b="1" i="0" dirty="0">
                <a:solidFill>
                  <a:srgbClr val="1D1C1D"/>
                </a:solidFill>
                <a:effectLst/>
                <a:latin typeface="NotoSansJP"/>
              </a:rPr>
              <a:t>チームとして意識すること</a:t>
            </a:r>
            <a:br>
              <a:rPr lang="ja-JP" altLang="en-US" dirty="0"/>
            </a:br>
            <a:r>
              <a:rPr lang="ja-JP" altLang="en-US" b="0" i="0" dirty="0">
                <a:solidFill>
                  <a:srgbClr val="1D1C1D"/>
                </a:solidFill>
                <a:effectLst/>
                <a:latin typeface="NotoSansJP"/>
              </a:rPr>
              <a:t>・問題は小さいうちに対処</a:t>
            </a:r>
            <a:br>
              <a:rPr lang="ja-JP" altLang="en-US" dirty="0"/>
            </a:br>
            <a:r>
              <a:rPr lang="ja-JP" altLang="en-US" b="0" i="0" dirty="0">
                <a:solidFill>
                  <a:srgbClr val="1D1C1D"/>
                </a:solidFill>
                <a:effectLst/>
                <a:latin typeface="NotoSansJP"/>
              </a:rPr>
              <a:t>・</a:t>
            </a:r>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br>
              <a:rPr lang="ja-JP" altLang="en-US" dirty="0"/>
            </a:br>
            <a:r>
              <a:rPr lang="ja-JP" altLang="en-US" b="0" i="0" dirty="0">
                <a:solidFill>
                  <a:srgbClr val="1D1C1D"/>
                </a:solidFill>
                <a:effectLst/>
                <a:latin typeface="NotoSansJP"/>
              </a:rPr>
              <a:t>・量より</a:t>
            </a:r>
            <a:r>
              <a:rPr lang="ja-JP" altLang="en-US" dirty="0">
                <a:solidFill>
                  <a:srgbClr val="1D1C1D"/>
                </a:solidFill>
                <a:latin typeface="NotoSansJP"/>
              </a:rPr>
              <a:t>質</a:t>
            </a:r>
            <a:r>
              <a:rPr lang="ja-JP" altLang="en-US" b="0" i="0" dirty="0">
                <a:solidFill>
                  <a:srgbClr val="1D1C1D"/>
                </a:solidFill>
                <a:effectLst/>
                <a:latin typeface="NotoSansJP"/>
              </a:rPr>
              <a:t>だけど量を減らす努力は怠らない</a:t>
            </a:r>
            <a:br>
              <a:rPr lang="ja-JP" altLang="en-US" dirty="0"/>
            </a:br>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を言うときはそれに対して考えをいう</a:t>
            </a:r>
            <a:br>
              <a:rPr lang="ja-JP" altLang="en-US" dirty="0"/>
            </a:br>
            <a:r>
              <a:rPr lang="ja-JP" altLang="en-US" b="0" i="0" dirty="0">
                <a:solidFill>
                  <a:srgbClr val="1D1C1D"/>
                </a:solidFill>
                <a:effectLst/>
                <a:latin typeface="NotoSansJP"/>
              </a:rPr>
              <a:t>・文字で打つときは冷たくならない意識</a:t>
            </a:r>
            <a:endParaRPr kumimoji="1" lang="ja-JP" altLang="en-US" dirty="0"/>
          </a:p>
        </p:txBody>
      </p:sp>
      <p:sp>
        <p:nvSpPr>
          <p:cNvPr id="4" name="フリーフォーム: 図形 3">
            <a:extLst>
              <a:ext uri="{FF2B5EF4-FFF2-40B4-BE49-F238E27FC236}">
                <a16:creationId xmlns:a16="http://schemas.microsoft.com/office/drawing/2014/main" id="{F9165AF3-BA87-466D-9794-A8B9B79EFB6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四角形: 角を丸くする 4">
            <a:extLst>
              <a:ext uri="{FF2B5EF4-FFF2-40B4-BE49-F238E27FC236}">
                <a16:creationId xmlns:a16="http://schemas.microsoft.com/office/drawing/2014/main" id="{F422056D-AB98-43D2-AE4A-843A03F27A2C}"/>
              </a:ext>
            </a:extLst>
          </p:cNvPr>
          <p:cNvSpPr/>
          <p:nvPr/>
        </p:nvSpPr>
        <p:spPr>
          <a:xfrm>
            <a:off x="431120" y="1519423"/>
            <a:ext cx="11141755" cy="4657540"/>
          </a:xfrm>
          <a:prstGeom prst="roundRect">
            <a:avLst/>
          </a:prstGeom>
          <a:noFill/>
          <a:ln w="5715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519120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20000"/>
          </a:bodyPr>
          <a:lstStyle/>
          <a:p>
            <a:endParaRPr kumimoji="1" lang="en-US" altLang="ja-JP" dirty="0">
              <a:solidFill>
                <a:srgbClr val="818076"/>
              </a:solidFill>
            </a:endParaRPr>
          </a:p>
          <a:p>
            <a:endParaRPr kumimoji="1" lang="en-US" altLang="ja-JP" dirty="0">
              <a:solidFill>
                <a:srgbClr val="818076"/>
              </a:solidFill>
            </a:endParaRPr>
          </a:p>
          <a:p>
            <a:r>
              <a:rPr lang="ja-JP" altLang="en-US" sz="3500" dirty="0">
                <a:solidFill>
                  <a:srgbClr val="230647"/>
                </a:solidFill>
              </a:rPr>
              <a:t>快適な</a:t>
            </a:r>
            <a:r>
              <a:rPr lang="en-US" altLang="ja-JP" sz="3500" dirty="0">
                <a:solidFill>
                  <a:srgbClr val="230647"/>
                </a:solidFill>
              </a:rPr>
              <a:t>1</a:t>
            </a:r>
            <a:r>
              <a:rPr lang="ja-JP" altLang="en-US" sz="3500" dirty="0">
                <a:solidFill>
                  <a:srgbClr val="230647"/>
                </a:solidFill>
              </a:rPr>
              <a:t>日の始まりをあなたに</a:t>
            </a:r>
            <a:endParaRPr lang="en-US" altLang="ja-JP" sz="3500" dirty="0">
              <a:solidFill>
                <a:srgbClr val="230647"/>
              </a:solidFill>
            </a:endParaRPr>
          </a:p>
          <a:p>
            <a:endParaRPr lang="en-US" altLang="ja-JP" sz="2600" dirty="0">
              <a:solidFill>
                <a:srgbClr val="230647"/>
              </a:solidFill>
            </a:endParaRPr>
          </a:p>
          <a:p>
            <a:r>
              <a:rPr lang="ja-JP" altLang="en-US" sz="2600" dirty="0">
                <a:solidFill>
                  <a:srgbClr val="230647"/>
                </a:solidFill>
              </a:rPr>
              <a:t>チーム</a:t>
            </a:r>
            <a:r>
              <a:rPr lang="en-US" altLang="ja-JP" sz="2600" dirty="0">
                <a:solidFill>
                  <a:srgbClr val="230647"/>
                </a:solidFill>
              </a:rPr>
              <a:t>A</a:t>
            </a:r>
            <a:r>
              <a:rPr lang="ja-JP" altLang="en-US" sz="2600" dirty="0">
                <a:solidFill>
                  <a:srgbClr val="230647"/>
                </a:solidFill>
              </a:rPr>
              <a:t>型</a:t>
            </a:r>
            <a:endParaRPr lang="en-US" altLang="ja-JP" sz="26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2666226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4E26BC-43EF-44B4-B304-396C14A5B425}"/>
              </a:ext>
            </a:extLst>
          </p:cNvPr>
          <p:cNvSpPr>
            <a:spLocks noGrp="1"/>
          </p:cNvSpPr>
          <p:nvPr>
            <p:ph type="title"/>
          </p:nvPr>
        </p:nvSpPr>
        <p:spPr/>
        <p:txBody>
          <a:bodyPr/>
          <a:lstStyle/>
          <a:p>
            <a:r>
              <a:rPr kumimoji="1" lang="ja-JP" altLang="en-US" b="1" dirty="0"/>
              <a:t>　目標達成率</a:t>
            </a:r>
          </a:p>
        </p:txBody>
      </p:sp>
      <p:graphicFrame>
        <p:nvGraphicFramePr>
          <p:cNvPr id="6" name="表 6">
            <a:extLst>
              <a:ext uri="{FF2B5EF4-FFF2-40B4-BE49-F238E27FC236}">
                <a16:creationId xmlns:a16="http://schemas.microsoft.com/office/drawing/2014/main" id="{E01419F4-60F7-4A0B-9407-C48D1EA52887}"/>
              </a:ext>
            </a:extLst>
          </p:cNvPr>
          <p:cNvGraphicFramePr>
            <a:graphicFrameLocks noGrp="1"/>
          </p:cNvGraphicFramePr>
          <p:nvPr>
            <p:ph idx="1"/>
            <p:extLst>
              <p:ext uri="{D42A27DB-BD31-4B8C-83A1-F6EECF244321}">
                <p14:modId xmlns:p14="http://schemas.microsoft.com/office/powerpoint/2010/main" val="368208987"/>
              </p:ext>
            </p:extLst>
          </p:nvPr>
        </p:nvGraphicFramePr>
        <p:xfrm>
          <a:off x="565079" y="1519423"/>
          <a:ext cx="11363217" cy="2123440"/>
        </p:xfrm>
        <a:graphic>
          <a:graphicData uri="http://schemas.openxmlformats.org/drawingml/2006/table">
            <a:tbl>
              <a:tblPr firstRow="1" bandRow="1">
                <a:tableStyleId>{5C22544A-7EE6-4342-B048-85BDC9FD1C3A}</a:tableStyleId>
              </a:tblPr>
              <a:tblGrid>
                <a:gridCol w="5067281">
                  <a:extLst>
                    <a:ext uri="{9D8B030D-6E8A-4147-A177-3AD203B41FA5}">
                      <a16:colId xmlns:a16="http://schemas.microsoft.com/office/drawing/2014/main" val="3676338071"/>
                    </a:ext>
                  </a:extLst>
                </a:gridCol>
                <a:gridCol w="1106035">
                  <a:extLst>
                    <a:ext uri="{9D8B030D-6E8A-4147-A177-3AD203B41FA5}">
                      <a16:colId xmlns:a16="http://schemas.microsoft.com/office/drawing/2014/main" val="303308993"/>
                    </a:ext>
                  </a:extLst>
                </a:gridCol>
                <a:gridCol w="5189901">
                  <a:extLst>
                    <a:ext uri="{9D8B030D-6E8A-4147-A177-3AD203B41FA5}">
                      <a16:colId xmlns:a16="http://schemas.microsoft.com/office/drawing/2014/main" val="3121205095"/>
                    </a:ext>
                  </a:extLst>
                </a:gridCol>
              </a:tblGrid>
              <a:tr h="370840">
                <a:tc>
                  <a:txBody>
                    <a:bodyPr/>
                    <a:lstStyle/>
                    <a:p>
                      <a:pPr algn="ctr"/>
                      <a:r>
                        <a:rPr kumimoji="1" lang="ja-JP" altLang="en-US" dirty="0">
                          <a:solidFill>
                            <a:srgbClr val="230647"/>
                          </a:solidFill>
                        </a:rPr>
                        <a:t>チーム目標</a:t>
                      </a:r>
                    </a:p>
                  </a:txBody>
                  <a:tcPr>
                    <a:solidFill>
                      <a:srgbClr val="B8D4D3"/>
                    </a:solidFill>
                  </a:tcPr>
                </a:tc>
                <a:tc>
                  <a:txBody>
                    <a:bodyPr/>
                    <a:lstStyle/>
                    <a:p>
                      <a:pPr algn="ctr"/>
                      <a:r>
                        <a:rPr kumimoji="1" lang="ja-JP" altLang="en-US" dirty="0">
                          <a:solidFill>
                            <a:srgbClr val="230647"/>
                          </a:solidFill>
                        </a:rPr>
                        <a:t>達成率</a:t>
                      </a:r>
                    </a:p>
                  </a:txBody>
                  <a:tcPr>
                    <a:solidFill>
                      <a:srgbClr val="B8D4D3"/>
                    </a:solidFill>
                  </a:tcPr>
                </a:tc>
                <a:tc>
                  <a:txBody>
                    <a:bodyPr/>
                    <a:lstStyle/>
                    <a:p>
                      <a:pPr algn="ctr"/>
                      <a:r>
                        <a:rPr kumimoji="1" lang="ja-JP" altLang="en-US" dirty="0">
                          <a:solidFill>
                            <a:srgbClr val="230647"/>
                          </a:solidFill>
                        </a:rPr>
                        <a:t>具体的に</a:t>
                      </a:r>
                      <a:r>
                        <a:rPr kumimoji="1" lang="en-US" altLang="ja-JP" dirty="0">
                          <a:solidFill>
                            <a:srgbClr val="230647"/>
                          </a:solidFill>
                        </a:rPr>
                        <a:t>…</a:t>
                      </a:r>
                      <a:endParaRPr kumimoji="1" lang="ja-JP" altLang="en-US" dirty="0">
                        <a:solidFill>
                          <a:srgbClr val="230647"/>
                        </a:solidFill>
                      </a:endParaRPr>
                    </a:p>
                  </a:txBody>
                  <a:tcPr>
                    <a:solidFill>
                      <a:srgbClr val="B8D4D3"/>
                    </a:solidFill>
                  </a:tcPr>
                </a:tc>
                <a:extLst>
                  <a:ext uri="{0D108BD9-81ED-4DB2-BD59-A6C34878D82A}">
                    <a16:rowId xmlns:a16="http://schemas.microsoft.com/office/drawing/2014/main" val="1877086307"/>
                  </a:ext>
                </a:extLst>
              </a:tr>
              <a:tr h="370840">
                <a:tc>
                  <a:txBody>
                    <a:bodyPr/>
                    <a:lstStyle/>
                    <a:p>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endParaRPr kumimoji="1" lang="ja-JP" altLang="en-US" dirty="0"/>
                    </a:p>
                  </a:txBody>
                  <a:tcPr>
                    <a:solidFill>
                      <a:srgbClr val="B8D4D3"/>
                    </a:solidFill>
                  </a:tcPr>
                </a:tc>
                <a:tc>
                  <a:txBody>
                    <a:bodyPr/>
                    <a:lstStyle/>
                    <a:p>
                      <a:pPr algn="ctr"/>
                      <a:r>
                        <a:rPr kumimoji="1" lang="en-US" altLang="ja-JP" dirty="0"/>
                        <a:t>90</a:t>
                      </a:r>
                      <a:r>
                        <a:rPr kumimoji="1" lang="ja-JP" altLang="en-US" dirty="0"/>
                        <a:t>％</a:t>
                      </a:r>
                    </a:p>
                  </a:txBody>
                  <a:tcPr>
                    <a:solidFill>
                      <a:srgbClr val="B8D4D3"/>
                    </a:solidFill>
                  </a:tcPr>
                </a:tc>
                <a:tc>
                  <a:txBody>
                    <a:bodyPr/>
                    <a:lstStyle/>
                    <a:p>
                      <a:pPr algn="ctr"/>
                      <a:r>
                        <a:rPr kumimoji="1" lang="ja-JP" altLang="en-US" dirty="0"/>
                        <a:t>無理せず取り組むことができた</a:t>
                      </a:r>
                    </a:p>
                  </a:txBody>
                  <a:tcPr>
                    <a:solidFill>
                      <a:srgbClr val="B8D4D3"/>
                    </a:solidFill>
                  </a:tcPr>
                </a:tc>
                <a:extLst>
                  <a:ext uri="{0D108BD9-81ED-4DB2-BD59-A6C34878D82A}">
                    <a16:rowId xmlns:a16="http://schemas.microsoft.com/office/drawing/2014/main" val="1815094193"/>
                  </a:ext>
                </a:extLst>
              </a:tr>
              <a:tr h="370840">
                <a:tc>
                  <a:txBody>
                    <a:bodyPr/>
                    <a:lstStyle/>
                    <a:p>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endParaRPr kumimoji="1" lang="ja-JP" altLang="en-US" dirty="0"/>
                    </a:p>
                  </a:txBody>
                  <a:tcPr>
                    <a:solidFill>
                      <a:srgbClr val="B8D4D3"/>
                    </a:solidFill>
                  </a:tcPr>
                </a:tc>
                <a:tc>
                  <a:txBody>
                    <a:bodyPr/>
                    <a:lstStyle/>
                    <a:p>
                      <a:pPr algn="ctr"/>
                      <a:r>
                        <a:rPr kumimoji="1" lang="en-US" altLang="ja-JP" dirty="0"/>
                        <a:t>70</a:t>
                      </a:r>
                      <a:r>
                        <a:rPr kumimoji="1" lang="ja-JP" altLang="en-US" dirty="0"/>
                        <a:t>％</a:t>
                      </a:r>
                      <a:endParaRPr kumimoji="1" lang="en-US" altLang="ja-JP" dirty="0"/>
                    </a:p>
                  </a:txBody>
                  <a:tcPr>
                    <a:solidFill>
                      <a:srgbClr val="B8D4D3"/>
                    </a:solidFill>
                  </a:tcPr>
                </a:tc>
                <a:tc>
                  <a:txBody>
                    <a:bodyPr/>
                    <a:lstStyle/>
                    <a:p>
                      <a:pPr algn="ctr"/>
                      <a:r>
                        <a:rPr kumimoji="1" lang="ja-JP" altLang="en-US" dirty="0"/>
                        <a:t>できない日もあったが、ナレッジの共有などを積極的に行うことができた</a:t>
                      </a:r>
                      <a:endParaRPr kumimoji="1" lang="en-US" altLang="ja-JP" dirty="0"/>
                    </a:p>
                  </a:txBody>
                  <a:tcPr>
                    <a:solidFill>
                      <a:srgbClr val="B8D4D3"/>
                    </a:solidFill>
                  </a:tcPr>
                </a:tc>
                <a:extLst>
                  <a:ext uri="{0D108BD9-81ED-4DB2-BD59-A6C34878D82A}">
                    <a16:rowId xmlns:a16="http://schemas.microsoft.com/office/drawing/2014/main" val="2802788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txBody>
                  <a:tcPr>
                    <a:solidFill>
                      <a:srgbClr val="B8D4D3"/>
                    </a:solidFill>
                  </a:tcPr>
                </a:tc>
                <a:tc>
                  <a:txBody>
                    <a:bodyPr/>
                    <a:lstStyle/>
                    <a:p>
                      <a:pPr algn="ctr"/>
                      <a:r>
                        <a:rPr kumimoji="1" lang="en-US" altLang="ja-JP" dirty="0"/>
                        <a:t>100</a:t>
                      </a:r>
                      <a:r>
                        <a:rPr kumimoji="1" lang="ja-JP" altLang="en-US" dirty="0"/>
                        <a:t>％</a:t>
                      </a:r>
                    </a:p>
                  </a:txBody>
                  <a:tcPr>
                    <a:solidFill>
                      <a:srgbClr val="B8D4D3"/>
                    </a:solidFill>
                  </a:tcPr>
                </a:tc>
                <a:tc>
                  <a:txBody>
                    <a:bodyPr/>
                    <a:lstStyle/>
                    <a:p>
                      <a:pPr algn="ctr"/>
                      <a:r>
                        <a:rPr kumimoji="1" lang="ja-JP" altLang="en-US" dirty="0"/>
                        <a:t>笑顔でいることができた</a:t>
                      </a:r>
                      <a:endParaRPr kumimoji="1" lang="en-US" altLang="ja-JP" dirty="0"/>
                    </a:p>
                  </a:txBody>
                  <a:tcPr>
                    <a:solidFill>
                      <a:srgbClr val="B8D4D3"/>
                    </a:solidFill>
                  </a:tcPr>
                </a:tc>
                <a:extLst>
                  <a:ext uri="{0D108BD9-81ED-4DB2-BD59-A6C34878D82A}">
                    <a16:rowId xmlns:a16="http://schemas.microsoft.com/office/drawing/2014/main" val="41985302"/>
                  </a:ext>
                </a:extLst>
              </a:tr>
              <a:tr h="370840">
                <a:tc>
                  <a:txBody>
                    <a:bodyPr/>
                    <a:lstStyle/>
                    <a:p>
                      <a:r>
                        <a:rPr lang="ja-JP" altLang="en-US" b="0" i="0" dirty="0">
                          <a:solidFill>
                            <a:srgbClr val="1D1C1D"/>
                          </a:solidFill>
                          <a:effectLst/>
                          <a:latin typeface="NotoSansJP"/>
                        </a:rPr>
                        <a:t>問題は小さいうちに対処</a:t>
                      </a:r>
                      <a:endParaRPr kumimoji="1" lang="ja-JP" altLang="en-US" dirty="0"/>
                    </a:p>
                  </a:txBody>
                  <a:tcPr>
                    <a:solidFill>
                      <a:srgbClr val="B8D4D3"/>
                    </a:solidFill>
                  </a:tcPr>
                </a:tc>
                <a:tc>
                  <a:txBody>
                    <a:bodyPr/>
                    <a:lstStyle/>
                    <a:p>
                      <a:pPr algn="ctr"/>
                      <a:r>
                        <a:rPr kumimoji="1" lang="en-US" altLang="ja-JP" dirty="0"/>
                        <a:t>80</a:t>
                      </a:r>
                      <a:r>
                        <a:rPr kumimoji="1" lang="ja-JP" altLang="en-US" dirty="0"/>
                        <a:t>％</a:t>
                      </a:r>
                    </a:p>
                  </a:txBody>
                  <a:tcPr>
                    <a:solidFill>
                      <a:srgbClr val="B8D4D3"/>
                    </a:solidFill>
                  </a:tcPr>
                </a:tc>
                <a:tc>
                  <a:txBody>
                    <a:bodyPr/>
                    <a:lstStyle/>
                    <a:p>
                      <a:pPr algn="ctr"/>
                      <a:r>
                        <a:rPr kumimoji="1" lang="ja-JP" altLang="en-US" dirty="0"/>
                        <a:t>進捗を確認し合い活動できた</a:t>
                      </a:r>
                    </a:p>
                  </a:txBody>
                  <a:tcPr>
                    <a:solidFill>
                      <a:srgbClr val="B8D4D3"/>
                    </a:solidFill>
                  </a:tcPr>
                </a:tc>
                <a:extLst>
                  <a:ext uri="{0D108BD9-81ED-4DB2-BD59-A6C34878D82A}">
                    <a16:rowId xmlns:a16="http://schemas.microsoft.com/office/drawing/2014/main" val="3805465469"/>
                  </a:ext>
                </a:extLst>
              </a:tr>
            </a:tbl>
          </a:graphicData>
        </a:graphic>
      </p:graphicFrame>
      <p:sp>
        <p:nvSpPr>
          <p:cNvPr id="4" name="フリーフォーム: 図形 3">
            <a:extLst>
              <a:ext uri="{FF2B5EF4-FFF2-40B4-BE49-F238E27FC236}">
                <a16:creationId xmlns:a16="http://schemas.microsoft.com/office/drawing/2014/main" id="{B1CD87FE-2932-409F-BB0E-575C9AFFC24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graphicFrame>
        <p:nvGraphicFramePr>
          <p:cNvPr id="3" name="表 2">
            <a:extLst>
              <a:ext uri="{FF2B5EF4-FFF2-40B4-BE49-F238E27FC236}">
                <a16:creationId xmlns:a16="http://schemas.microsoft.com/office/drawing/2014/main" id="{D6D2C904-E733-40E8-B4C0-CF645A750ADB}"/>
              </a:ext>
            </a:extLst>
          </p:cNvPr>
          <p:cNvGraphicFramePr>
            <a:graphicFrameLocks noGrp="1"/>
          </p:cNvGraphicFramePr>
          <p:nvPr>
            <p:extLst>
              <p:ext uri="{D42A27DB-BD31-4B8C-83A1-F6EECF244321}">
                <p14:modId xmlns:p14="http://schemas.microsoft.com/office/powerpoint/2010/main" val="977887745"/>
              </p:ext>
            </p:extLst>
          </p:nvPr>
        </p:nvGraphicFramePr>
        <p:xfrm>
          <a:off x="565078" y="4100195"/>
          <a:ext cx="11363217" cy="2392680"/>
        </p:xfrm>
        <a:graphic>
          <a:graphicData uri="http://schemas.openxmlformats.org/drawingml/2006/table">
            <a:tbl>
              <a:tblPr firstRow="1" bandRow="1">
                <a:tableStyleId>{5C22544A-7EE6-4342-B048-85BDC9FD1C3A}</a:tableStyleId>
              </a:tblPr>
              <a:tblGrid>
                <a:gridCol w="5067281">
                  <a:extLst>
                    <a:ext uri="{9D8B030D-6E8A-4147-A177-3AD203B41FA5}">
                      <a16:colId xmlns:a16="http://schemas.microsoft.com/office/drawing/2014/main" val="138331257"/>
                    </a:ext>
                  </a:extLst>
                </a:gridCol>
                <a:gridCol w="1106035">
                  <a:extLst>
                    <a:ext uri="{9D8B030D-6E8A-4147-A177-3AD203B41FA5}">
                      <a16:colId xmlns:a16="http://schemas.microsoft.com/office/drawing/2014/main" val="4030488040"/>
                    </a:ext>
                  </a:extLst>
                </a:gridCol>
                <a:gridCol w="5189901">
                  <a:extLst>
                    <a:ext uri="{9D8B030D-6E8A-4147-A177-3AD203B41FA5}">
                      <a16:colId xmlns:a16="http://schemas.microsoft.com/office/drawing/2014/main" val="284532"/>
                    </a:ext>
                  </a:extLst>
                </a:gridCol>
              </a:tblGrid>
              <a:tr h="370840">
                <a:tc>
                  <a:txBody>
                    <a:bodyPr/>
                    <a:lstStyle/>
                    <a:p>
                      <a:pPr algn="ctr"/>
                      <a:r>
                        <a:rPr kumimoji="1" lang="ja-JP" altLang="en-US" b="1" dirty="0">
                          <a:solidFill>
                            <a:srgbClr val="230647"/>
                          </a:solidFill>
                        </a:rPr>
                        <a:t>チームとして意識すること</a:t>
                      </a:r>
                    </a:p>
                  </a:txBody>
                  <a:tcPr>
                    <a:solidFill>
                      <a:srgbClr val="B8D4D3"/>
                    </a:solidFill>
                  </a:tcPr>
                </a:tc>
                <a:tc>
                  <a:txBody>
                    <a:bodyPr/>
                    <a:lstStyle/>
                    <a:p>
                      <a:pPr algn="ctr"/>
                      <a:r>
                        <a:rPr kumimoji="1" lang="ja-JP" altLang="en-US" b="1" dirty="0">
                          <a:solidFill>
                            <a:srgbClr val="230647"/>
                          </a:solidFill>
                        </a:rPr>
                        <a:t>達成率</a:t>
                      </a:r>
                    </a:p>
                  </a:txBody>
                  <a:tcPr>
                    <a:solidFill>
                      <a:srgbClr val="B8D4D3"/>
                    </a:solidFill>
                  </a:tcPr>
                </a:tc>
                <a:tc>
                  <a:txBody>
                    <a:bodyPr/>
                    <a:lstStyle/>
                    <a:p>
                      <a:pPr algn="ctr"/>
                      <a:r>
                        <a:rPr kumimoji="1" lang="ja-JP" altLang="en-US" b="1" dirty="0">
                          <a:solidFill>
                            <a:srgbClr val="230647"/>
                          </a:solidFill>
                        </a:rPr>
                        <a:t>具体的に</a:t>
                      </a:r>
                      <a:r>
                        <a:rPr kumimoji="1" lang="en-US" altLang="ja-JP" b="1" dirty="0">
                          <a:solidFill>
                            <a:srgbClr val="230647"/>
                          </a:solidFill>
                        </a:rPr>
                        <a:t>…</a:t>
                      </a:r>
                      <a:endParaRPr kumimoji="1" lang="ja-JP" altLang="en-US" b="1" dirty="0">
                        <a:solidFill>
                          <a:srgbClr val="230647"/>
                        </a:solidFill>
                      </a:endParaRPr>
                    </a:p>
                  </a:txBody>
                  <a:tcPr>
                    <a:solidFill>
                      <a:srgbClr val="B8D4D3"/>
                    </a:solidFill>
                  </a:tcPr>
                </a:tc>
                <a:extLst>
                  <a:ext uri="{0D108BD9-81ED-4DB2-BD59-A6C34878D82A}">
                    <a16:rowId xmlns:a16="http://schemas.microsoft.com/office/drawing/2014/main" val="124071576"/>
                  </a:ext>
                </a:extLst>
              </a:tr>
              <a:tr h="370840">
                <a:tc>
                  <a:txBody>
                    <a:bodyPr/>
                    <a:lstStyle/>
                    <a:p>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endParaRPr kumimoji="1" lang="ja-JP" altLang="en-US" dirty="0"/>
                    </a:p>
                  </a:txBody>
                  <a:tcPr>
                    <a:solidFill>
                      <a:srgbClr val="B8D4D3"/>
                    </a:solidFill>
                  </a:tcPr>
                </a:tc>
                <a:tc>
                  <a:txBody>
                    <a:bodyPr/>
                    <a:lstStyle/>
                    <a:p>
                      <a:pPr algn="ctr"/>
                      <a:r>
                        <a:rPr kumimoji="1" lang="en-US" altLang="ja-JP" dirty="0"/>
                        <a:t>80</a:t>
                      </a:r>
                      <a:r>
                        <a:rPr kumimoji="1" lang="ja-JP" altLang="en-US" dirty="0"/>
                        <a:t>％</a:t>
                      </a:r>
                    </a:p>
                  </a:txBody>
                  <a:tcPr>
                    <a:solidFill>
                      <a:srgbClr val="B8D4D3"/>
                    </a:solidFill>
                  </a:tcPr>
                </a:tc>
                <a:tc>
                  <a:txBody>
                    <a:bodyPr/>
                    <a:lstStyle/>
                    <a:p>
                      <a:pPr algn="ctr"/>
                      <a:r>
                        <a:rPr kumimoji="1" lang="ja-JP" altLang="en-US" dirty="0"/>
                        <a:t>チーム内で教え合うことができた</a:t>
                      </a:r>
                      <a:endParaRPr kumimoji="1" lang="en-US" altLang="ja-JP" dirty="0"/>
                    </a:p>
                  </a:txBody>
                  <a:tcPr>
                    <a:solidFill>
                      <a:srgbClr val="B8D4D3"/>
                    </a:solidFill>
                  </a:tcPr>
                </a:tc>
                <a:extLst>
                  <a:ext uri="{0D108BD9-81ED-4DB2-BD59-A6C34878D82A}">
                    <a16:rowId xmlns:a16="http://schemas.microsoft.com/office/drawing/2014/main" val="1440737231"/>
                  </a:ext>
                </a:extLst>
              </a:tr>
              <a:tr h="370840">
                <a:tc>
                  <a:txBody>
                    <a:bodyPr/>
                    <a:lstStyle/>
                    <a:p>
                      <a:r>
                        <a:rPr lang="ja-JP" altLang="en-US" b="0" i="0" dirty="0">
                          <a:solidFill>
                            <a:srgbClr val="1D1C1D"/>
                          </a:solidFill>
                          <a:effectLst/>
                          <a:latin typeface="NotoSansJP"/>
                        </a:rPr>
                        <a:t>量より質だけど量を減らす努力は怠らない</a:t>
                      </a:r>
                      <a:endParaRPr kumimoji="1" lang="ja-JP" altLang="en-US" dirty="0"/>
                    </a:p>
                  </a:txBody>
                  <a:tcPr>
                    <a:solidFill>
                      <a:srgbClr val="B8D4D3"/>
                    </a:solidFill>
                  </a:tcPr>
                </a:tc>
                <a:tc>
                  <a:txBody>
                    <a:bodyPr/>
                    <a:lstStyle/>
                    <a:p>
                      <a:pPr algn="ctr"/>
                      <a:r>
                        <a:rPr kumimoji="1" lang="en-US" altLang="ja-JP" dirty="0"/>
                        <a:t>70</a:t>
                      </a:r>
                      <a:r>
                        <a:rPr kumimoji="1" lang="ja-JP" altLang="en-US" dirty="0"/>
                        <a:t>％</a:t>
                      </a:r>
                    </a:p>
                  </a:txBody>
                  <a:tcPr>
                    <a:solidFill>
                      <a:srgbClr val="B8D4D3"/>
                    </a:solidFill>
                  </a:tcPr>
                </a:tc>
                <a:tc>
                  <a:txBody>
                    <a:bodyPr/>
                    <a:lstStyle/>
                    <a:p>
                      <a:pPr algn="ctr"/>
                      <a:r>
                        <a:rPr kumimoji="1" lang="ja-JP" altLang="en-US" dirty="0"/>
                        <a:t>効率化を意識することができたが上手くいかないこともあった</a:t>
                      </a:r>
                    </a:p>
                  </a:txBody>
                  <a:tcPr>
                    <a:solidFill>
                      <a:srgbClr val="B8D4D3"/>
                    </a:solidFill>
                  </a:tcPr>
                </a:tc>
                <a:extLst>
                  <a:ext uri="{0D108BD9-81ED-4DB2-BD59-A6C34878D82A}">
                    <a16:rowId xmlns:a16="http://schemas.microsoft.com/office/drawing/2014/main" val="183718598"/>
                  </a:ext>
                </a:extLst>
              </a:tr>
              <a:tr h="370840">
                <a:tc>
                  <a:txBody>
                    <a:bodyPr/>
                    <a:lstStyle/>
                    <a:p>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を言うときはそれに対して考えを言う</a:t>
                      </a:r>
                      <a:endParaRPr kumimoji="1" lang="ja-JP" altLang="en-US" dirty="0"/>
                    </a:p>
                  </a:txBody>
                  <a:tcPr>
                    <a:solidFill>
                      <a:srgbClr val="B8D4D3"/>
                    </a:solidFill>
                  </a:tcPr>
                </a:tc>
                <a:tc>
                  <a:txBody>
                    <a:bodyPr/>
                    <a:lstStyle/>
                    <a:p>
                      <a:pPr algn="ctr"/>
                      <a:r>
                        <a:rPr kumimoji="1" lang="en-US" altLang="ja-JP" dirty="0"/>
                        <a:t>90</a:t>
                      </a:r>
                      <a:r>
                        <a:rPr kumimoji="1" lang="ja-JP" altLang="en-US" dirty="0"/>
                        <a:t>％</a:t>
                      </a:r>
                    </a:p>
                  </a:txBody>
                  <a:tcPr>
                    <a:solidFill>
                      <a:srgbClr val="B8D4D3"/>
                    </a:solidFill>
                  </a:tcPr>
                </a:tc>
                <a:tc>
                  <a:txBody>
                    <a:bodyPr/>
                    <a:lstStyle/>
                    <a:p>
                      <a:pPr algn="ctr"/>
                      <a:r>
                        <a:rPr kumimoji="1" lang="ja-JP" altLang="en-US" dirty="0"/>
                        <a:t>心地よいコミュニケーションを意識できた</a:t>
                      </a:r>
                    </a:p>
                  </a:txBody>
                  <a:tcPr>
                    <a:solidFill>
                      <a:srgbClr val="B8D4D3"/>
                    </a:solidFill>
                  </a:tcPr>
                </a:tc>
                <a:extLst>
                  <a:ext uri="{0D108BD9-81ED-4DB2-BD59-A6C34878D82A}">
                    <a16:rowId xmlns:a16="http://schemas.microsoft.com/office/drawing/2014/main" val="3841552188"/>
                  </a:ext>
                </a:extLst>
              </a:tr>
              <a:tr h="370840">
                <a:tc>
                  <a:txBody>
                    <a:bodyPr/>
                    <a:lstStyle/>
                    <a:p>
                      <a:r>
                        <a:rPr lang="ja-JP" altLang="en-US" b="0" i="0" dirty="0">
                          <a:solidFill>
                            <a:srgbClr val="1D1C1D"/>
                          </a:solidFill>
                          <a:effectLst/>
                          <a:latin typeface="NotoSansJP"/>
                        </a:rPr>
                        <a:t>文字で打つときは冷たくならない意識</a:t>
                      </a:r>
                      <a:endParaRPr kumimoji="1" lang="ja-JP" altLang="en-US" dirty="0"/>
                    </a:p>
                  </a:txBody>
                  <a:tcPr>
                    <a:solidFill>
                      <a:srgbClr val="B8D4D3"/>
                    </a:solidFill>
                  </a:tcPr>
                </a:tc>
                <a:tc>
                  <a:txBody>
                    <a:bodyPr/>
                    <a:lstStyle/>
                    <a:p>
                      <a:pPr algn="ctr"/>
                      <a:r>
                        <a:rPr kumimoji="1" lang="en-US" altLang="ja-JP" dirty="0"/>
                        <a:t>100</a:t>
                      </a:r>
                      <a:r>
                        <a:rPr kumimoji="1" lang="ja-JP" altLang="en-US" dirty="0"/>
                        <a:t>％</a:t>
                      </a:r>
                    </a:p>
                  </a:txBody>
                  <a:tcPr>
                    <a:solidFill>
                      <a:srgbClr val="B8D4D3"/>
                    </a:solidFill>
                  </a:tcPr>
                </a:tc>
                <a:tc>
                  <a:txBody>
                    <a:bodyPr/>
                    <a:lstStyle/>
                    <a:p>
                      <a:pPr algn="ctr"/>
                      <a:r>
                        <a:rPr kumimoji="1" lang="ja-JP" altLang="en-US" dirty="0"/>
                        <a:t>絵文字などを使うように心掛けた</a:t>
                      </a:r>
                    </a:p>
                  </a:txBody>
                  <a:tcPr>
                    <a:solidFill>
                      <a:srgbClr val="B8D4D3"/>
                    </a:solidFill>
                  </a:tcPr>
                </a:tc>
                <a:extLst>
                  <a:ext uri="{0D108BD9-81ED-4DB2-BD59-A6C34878D82A}">
                    <a16:rowId xmlns:a16="http://schemas.microsoft.com/office/drawing/2014/main" val="3986654843"/>
                  </a:ext>
                </a:extLst>
              </a:tr>
            </a:tbl>
          </a:graphicData>
        </a:graphic>
      </p:graphicFrame>
    </p:spTree>
    <p:extLst>
      <p:ext uri="{BB962C8B-B14F-4D97-AF65-F5344CB8AC3E}">
        <p14:creationId xmlns:p14="http://schemas.microsoft.com/office/powerpoint/2010/main" val="1257649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DA58CF-B4A9-4C4E-8715-9CF14478E7DA}"/>
              </a:ext>
            </a:extLst>
          </p:cNvPr>
          <p:cNvSpPr>
            <a:spLocks noGrp="1"/>
          </p:cNvSpPr>
          <p:nvPr>
            <p:ph type="title"/>
          </p:nvPr>
        </p:nvSpPr>
        <p:spPr/>
        <p:txBody>
          <a:bodyPr/>
          <a:lstStyle/>
          <a:p>
            <a:r>
              <a:rPr kumimoji="1" lang="ja-JP" altLang="en-US" b="1" dirty="0"/>
              <a:t>　ナレッジとして学びを共有</a:t>
            </a:r>
          </a:p>
        </p:txBody>
      </p:sp>
      <p:pic>
        <p:nvPicPr>
          <p:cNvPr id="7" name="図 6">
            <a:extLst>
              <a:ext uri="{FF2B5EF4-FFF2-40B4-BE49-F238E27FC236}">
                <a16:creationId xmlns:a16="http://schemas.microsoft.com/office/drawing/2014/main" id="{27BA01A5-3694-4C34-BE7D-0DC96CFE1060}"/>
              </a:ext>
            </a:extLst>
          </p:cNvPr>
          <p:cNvPicPr>
            <a:picLocks noChangeAspect="1"/>
          </p:cNvPicPr>
          <p:nvPr/>
        </p:nvPicPr>
        <p:blipFill>
          <a:blip r:embed="rId3"/>
          <a:stretch>
            <a:fillRect/>
          </a:stretch>
        </p:blipFill>
        <p:spPr>
          <a:xfrm>
            <a:off x="1199081" y="1498067"/>
            <a:ext cx="9989063" cy="2235315"/>
          </a:xfrm>
          <a:prstGeom prst="rect">
            <a:avLst/>
          </a:prstGeom>
        </p:spPr>
      </p:pic>
      <p:pic>
        <p:nvPicPr>
          <p:cNvPr id="5" name="コンテンツ プレースホルダー 4">
            <a:extLst>
              <a:ext uri="{FF2B5EF4-FFF2-40B4-BE49-F238E27FC236}">
                <a16:creationId xmlns:a16="http://schemas.microsoft.com/office/drawing/2014/main" id="{0C340F2A-5E6A-4E11-AC3C-1AB2F1E892C6}"/>
              </a:ext>
            </a:extLst>
          </p:cNvPr>
          <p:cNvPicPr>
            <a:picLocks noGrp="1" noChangeAspect="1"/>
          </p:cNvPicPr>
          <p:nvPr>
            <p:ph idx="1"/>
          </p:nvPr>
        </p:nvPicPr>
        <p:blipFill rotWithShape="1">
          <a:blip r:embed="rId4"/>
          <a:srcRect b="51009"/>
          <a:stretch/>
        </p:blipFill>
        <p:spPr>
          <a:xfrm>
            <a:off x="1199081" y="4120438"/>
            <a:ext cx="4682114" cy="1972353"/>
          </a:xfrm>
        </p:spPr>
      </p:pic>
      <p:pic>
        <p:nvPicPr>
          <p:cNvPr id="4" name="図 3">
            <a:extLst>
              <a:ext uri="{FF2B5EF4-FFF2-40B4-BE49-F238E27FC236}">
                <a16:creationId xmlns:a16="http://schemas.microsoft.com/office/drawing/2014/main" id="{318B352B-3496-48BF-A189-10827F608AC0}"/>
              </a:ext>
            </a:extLst>
          </p:cNvPr>
          <p:cNvPicPr>
            <a:picLocks noChangeAspect="1"/>
          </p:cNvPicPr>
          <p:nvPr/>
        </p:nvPicPr>
        <p:blipFill>
          <a:blip r:embed="rId5"/>
          <a:stretch>
            <a:fillRect/>
          </a:stretch>
        </p:blipFill>
        <p:spPr>
          <a:xfrm>
            <a:off x="6310807" y="4120438"/>
            <a:ext cx="4877337" cy="1972352"/>
          </a:xfrm>
          <a:prstGeom prst="rect">
            <a:avLst/>
          </a:prstGeom>
        </p:spPr>
      </p:pic>
      <p:sp>
        <p:nvSpPr>
          <p:cNvPr id="8" name="フリーフォーム: 図形 7">
            <a:extLst>
              <a:ext uri="{FF2B5EF4-FFF2-40B4-BE49-F238E27FC236}">
                <a16:creationId xmlns:a16="http://schemas.microsoft.com/office/drawing/2014/main" id="{76B79A31-21E4-4243-839D-66CDB1676D1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F8DA9819-8DEA-4833-AD13-45BC74665726}"/>
              </a:ext>
            </a:extLst>
          </p:cNvPr>
          <p:cNvSpPr txBox="1"/>
          <p:nvPr/>
        </p:nvSpPr>
        <p:spPr>
          <a:xfrm>
            <a:off x="2434975" y="6308333"/>
            <a:ext cx="6688477" cy="461665"/>
          </a:xfrm>
          <a:prstGeom prst="rect">
            <a:avLst/>
          </a:prstGeom>
          <a:noFill/>
        </p:spPr>
        <p:txBody>
          <a:bodyPr wrap="square" rtlCol="0">
            <a:spAutoFit/>
          </a:bodyPr>
          <a:lstStyle/>
          <a:p>
            <a:pPr algn="ctr"/>
            <a:r>
              <a:rPr kumimoji="1" lang="en-US" altLang="ja-JP" sz="2400" dirty="0"/>
              <a:t>6</a:t>
            </a:r>
            <a:r>
              <a:rPr kumimoji="1" lang="ja-JP" altLang="en-US" sz="2400" dirty="0"/>
              <a:t>月の総ナレッジ数</a:t>
            </a:r>
            <a:r>
              <a:rPr kumimoji="1" lang="en-US" altLang="ja-JP" sz="2400" dirty="0"/>
              <a:t>:14</a:t>
            </a:r>
            <a:r>
              <a:rPr kumimoji="1" lang="ja-JP" altLang="en-US" sz="2400" dirty="0"/>
              <a:t>個</a:t>
            </a:r>
            <a:r>
              <a:rPr kumimoji="1" lang="en-US" altLang="ja-JP" sz="2400" dirty="0"/>
              <a:t>(</a:t>
            </a:r>
            <a:r>
              <a:rPr kumimoji="1" lang="ja-JP" altLang="en-US" sz="2400" dirty="0"/>
              <a:t>現時点</a:t>
            </a:r>
            <a:r>
              <a:rPr kumimoji="1" lang="en-US" altLang="ja-JP" sz="2400" dirty="0"/>
              <a:t>)</a:t>
            </a:r>
            <a:endParaRPr kumimoji="1" lang="ja-JP" altLang="en-US" sz="2400" dirty="0"/>
          </a:p>
        </p:txBody>
      </p:sp>
    </p:spTree>
    <p:extLst>
      <p:ext uri="{BB962C8B-B14F-4D97-AF65-F5344CB8AC3E}">
        <p14:creationId xmlns:p14="http://schemas.microsoft.com/office/powerpoint/2010/main" val="2116657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AEA60-CE94-43F6-AED6-935CBCF49B2E}"/>
              </a:ext>
            </a:extLst>
          </p:cNvPr>
          <p:cNvSpPr>
            <a:spLocks noGrp="1"/>
          </p:cNvSpPr>
          <p:nvPr>
            <p:ph type="title"/>
          </p:nvPr>
        </p:nvSpPr>
        <p:spPr/>
        <p:txBody>
          <a:bodyPr/>
          <a:lstStyle/>
          <a:p>
            <a:r>
              <a:rPr kumimoji="1" lang="ja-JP" altLang="en-US" b="1" dirty="0"/>
              <a:t>　苦手克服</a:t>
            </a:r>
          </a:p>
        </p:txBody>
      </p:sp>
      <p:sp>
        <p:nvSpPr>
          <p:cNvPr id="3" name="コンテンツ プレースホルダー 2">
            <a:extLst>
              <a:ext uri="{FF2B5EF4-FFF2-40B4-BE49-F238E27FC236}">
                <a16:creationId xmlns:a16="http://schemas.microsoft.com/office/drawing/2014/main" id="{E0F5CC23-9931-46D6-A6CA-FE9A6666EECF}"/>
              </a:ext>
            </a:extLst>
          </p:cNvPr>
          <p:cNvSpPr>
            <a:spLocks noGrp="1"/>
          </p:cNvSpPr>
          <p:nvPr>
            <p:ph idx="1"/>
          </p:nvPr>
        </p:nvSpPr>
        <p:spPr/>
        <p:txBody>
          <a:bodyPr/>
          <a:lstStyle/>
          <a:p>
            <a:r>
              <a:rPr kumimoji="1" lang="ja-JP" altLang="en-US" dirty="0"/>
              <a:t>あえて苦手な部分にもチャレンジ</a:t>
            </a:r>
            <a:endParaRPr kumimoji="1" lang="en-US" altLang="ja-JP" dirty="0"/>
          </a:p>
          <a:p>
            <a:r>
              <a:rPr lang="ja-JP" altLang="en-US" dirty="0"/>
              <a:t>全員がプログラムを触り成長できるような環境づくり</a:t>
            </a:r>
            <a:endParaRPr lang="en-US" altLang="ja-JP" dirty="0"/>
          </a:p>
        </p:txBody>
      </p:sp>
      <p:sp>
        <p:nvSpPr>
          <p:cNvPr id="4" name="フリーフォーム: 図形 3">
            <a:extLst>
              <a:ext uri="{FF2B5EF4-FFF2-40B4-BE49-F238E27FC236}">
                <a16:creationId xmlns:a16="http://schemas.microsoft.com/office/drawing/2014/main" id="{3B35DA4A-224D-44EB-82B4-CD33311DBAC1}"/>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descr="アイコン&#10;&#10;自動的に生成された説明">
            <a:extLst>
              <a:ext uri="{FF2B5EF4-FFF2-40B4-BE49-F238E27FC236}">
                <a16:creationId xmlns:a16="http://schemas.microsoft.com/office/drawing/2014/main" id="{CC06A0F2-62B0-449E-9EEF-0948B4892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332" y="2989779"/>
            <a:ext cx="4209468" cy="3683285"/>
          </a:xfrm>
          <a:prstGeom prst="rect">
            <a:avLst/>
          </a:prstGeom>
        </p:spPr>
      </p:pic>
    </p:spTree>
    <p:extLst>
      <p:ext uri="{BB962C8B-B14F-4D97-AF65-F5344CB8AC3E}">
        <p14:creationId xmlns:p14="http://schemas.microsoft.com/office/powerpoint/2010/main" val="975779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DD5F89-B784-4779-A538-47ECE3F498AC}"/>
              </a:ext>
            </a:extLst>
          </p:cNvPr>
          <p:cNvSpPr>
            <a:spLocks noGrp="1"/>
          </p:cNvSpPr>
          <p:nvPr>
            <p:ph type="title"/>
          </p:nvPr>
        </p:nvSpPr>
        <p:spPr/>
        <p:txBody>
          <a:bodyPr/>
          <a:lstStyle/>
          <a:p>
            <a:r>
              <a:rPr kumimoji="1" lang="ja-JP" altLang="en-US" b="1" dirty="0"/>
              <a:t>　その他グループとしての工夫</a:t>
            </a:r>
          </a:p>
        </p:txBody>
      </p:sp>
      <p:sp>
        <p:nvSpPr>
          <p:cNvPr id="3" name="コンテンツ プレースホルダー 2">
            <a:extLst>
              <a:ext uri="{FF2B5EF4-FFF2-40B4-BE49-F238E27FC236}">
                <a16:creationId xmlns:a16="http://schemas.microsoft.com/office/drawing/2014/main" id="{FF6BB35B-4F0A-4803-AE30-4B0F050692FB}"/>
              </a:ext>
            </a:extLst>
          </p:cNvPr>
          <p:cNvSpPr>
            <a:spLocks noGrp="1"/>
          </p:cNvSpPr>
          <p:nvPr>
            <p:ph idx="1"/>
          </p:nvPr>
        </p:nvSpPr>
        <p:spPr>
          <a:xfrm>
            <a:off x="838200" y="1595438"/>
            <a:ext cx="10515600" cy="4351338"/>
          </a:xfrm>
        </p:spPr>
        <p:txBody>
          <a:bodyPr/>
          <a:lstStyle/>
          <a:p>
            <a:r>
              <a:rPr kumimoji="1" lang="ja-JP" altLang="en-US" sz="2400" dirty="0"/>
              <a:t>進捗管理</a:t>
            </a:r>
            <a:r>
              <a:rPr kumimoji="1" lang="en-US" altLang="ja-JP" sz="2400" dirty="0"/>
              <a:t>Excel</a:t>
            </a:r>
            <a:r>
              <a:rPr kumimoji="1" lang="ja-JP" altLang="en-US" sz="2400" dirty="0"/>
              <a:t>ファイル</a:t>
            </a:r>
            <a:r>
              <a:rPr lang="ja-JP" altLang="en-US" sz="2400" dirty="0"/>
              <a:t>、議事録</a:t>
            </a:r>
            <a:endParaRPr lang="en-US" altLang="ja-JP" sz="2400" dirty="0"/>
          </a:p>
          <a:p>
            <a:r>
              <a:rPr lang="ja-JP" altLang="en-US" sz="2400" dirty="0"/>
              <a:t>オンラインで工夫してコミュニケーション取った</a:t>
            </a:r>
            <a:endParaRPr lang="en-US" altLang="ja-JP" sz="2400" dirty="0"/>
          </a:p>
          <a:p>
            <a:pPr marL="0" indent="0">
              <a:buNone/>
            </a:pPr>
            <a:endParaRPr lang="en-US" altLang="ja-JP" dirty="0"/>
          </a:p>
        </p:txBody>
      </p:sp>
      <p:sp>
        <p:nvSpPr>
          <p:cNvPr id="4" name="フリーフォーム: 図形 3">
            <a:extLst>
              <a:ext uri="{FF2B5EF4-FFF2-40B4-BE49-F238E27FC236}">
                <a16:creationId xmlns:a16="http://schemas.microsoft.com/office/drawing/2014/main" id="{5DB68000-CAA8-4435-BD2F-77C2D921894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a:extLst>
              <a:ext uri="{FF2B5EF4-FFF2-40B4-BE49-F238E27FC236}">
                <a16:creationId xmlns:a16="http://schemas.microsoft.com/office/drawing/2014/main" id="{28D226E3-4813-4818-8C99-0E9A194B17F2}"/>
              </a:ext>
            </a:extLst>
          </p:cNvPr>
          <p:cNvPicPr>
            <a:picLocks noChangeAspect="1"/>
          </p:cNvPicPr>
          <p:nvPr/>
        </p:nvPicPr>
        <p:blipFill rotWithShape="1">
          <a:blip r:embed="rId3"/>
          <a:srcRect t="29246"/>
          <a:stretch/>
        </p:blipFill>
        <p:spPr>
          <a:xfrm>
            <a:off x="502332" y="2392364"/>
            <a:ext cx="11187336" cy="4108264"/>
          </a:xfrm>
          <a:prstGeom prst="rect">
            <a:avLst/>
          </a:prstGeom>
        </p:spPr>
      </p:pic>
      <p:sp>
        <p:nvSpPr>
          <p:cNvPr id="5" name="テキスト ボックス 4">
            <a:extLst>
              <a:ext uri="{FF2B5EF4-FFF2-40B4-BE49-F238E27FC236}">
                <a16:creationId xmlns:a16="http://schemas.microsoft.com/office/drawing/2014/main" id="{627CFD23-9FB2-4176-8797-D39EDCF321B0}"/>
              </a:ext>
            </a:extLst>
          </p:cNvPr>
          <p:cNvSpPr txBox="1"/>
          <p:nvPr/>
        </p:nvSpPr>
        <p:spPr>
          <a:xfrm>
            <a:off x="1071562" y="6500628"/>
            <a:ext cx="5529263" cy="369332"/>
          </a:xfrm>
          <a:prstGeom prst="rect">
            <a:avLst/>
          </a:prstGeom>
          <a:noFill/>
        </p:spPr>
        <p:txBody>
          <a:bodyPr wrap="square" rtlCol="0">
            <a:spAutoFit/>
          </a:bodyPr>
          <a:lstStyle/>
          <a:p>
            <a:r>
              <a:rPr kumimoji="1" lang="ja-JP" altLang="en-US" dirty="0"/>
              <a:t>↑進捗管理に使用した</a:t>
            </a:r>
            <a:r>
              <a:rPr kumimoji="1" lang="en-US" altLang="ja-JP" dirty="0"/>
              <a:t>Excel</a:t>
            </a:r>
            <a:r>
              <a:rPr kumimoji="1" lang="ja-JP" altLang="en-US" dirty="0"/>
              <a:t>ファイル</a:t>
            </a:r>
          </a:p>
        </p:txBody>
      </p:sp>
    </p:spTree>
    <p:extLst>
      <p:ext uri="{BB962C8B-B14F-4D97-AF65-F5344CB8AC3E}">
        <p14:creationId xmlns:p14="http://schemas.microsoft.com/office/powerpoint/2010/main" val="823699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A35D-232F-4F5D-9CAD-EB8C95979AB2}"/>
              </a:ext>
            </a:extLst>
          </p:cNvPr>
          <p:cNvSpPr>
            <a:spLocks noGrp="1"/>
          </p:cNvSpPr>
          <p:nvPr>
            <p:ph type="title"/>
          </p:nvPr>
        </p:nvSpPr>
        <p:spPr/>
        <p:txBody>
          <a:bodyPr/>
          <a:lstStyle/>
          <a:p>
            <a:r>
              <a:rPr kumimoji="1" lang="ja-JP" altLang="en-US" dirty="0"/>
              <a:t>苦労したこと</a:t>
            </a:r>
            <a:r>
              <a:rPr kumimoji="1" lang="en-US" altLang="ja-JP" dirty="0"/>
              <a:t>/</a:t>
            </a:r>
            <a:r>
              <a:rPr kumimoji="1" lang="ja-JP" altLang="en-US" dirty="0"/>
              <a:t>楽しかったこと</a:t>
            </a:r>
          </a:p>
        </p:txBody>
      </p:sp>
      <p:sp>
        <p:nvSpPr>
          <p:cNvPr id="3" name="コンテンツ プレースホルダー 2">
            <a:extLst>
              <a:ext uri="{FF2B5EF4-FFF2-40B4-BE49-F238E27FC236}">
                <a16:creationId xmlns:a16="http://schemas.microsoft.com/office/drawing/2014/main" id="{35B27A29-8C5B-409C-A95E-581C009813F6}"/>
              </a:ext>
            </a:extLst>
          </p:cNvPr>
          <p:cNvSpPr>
            <a:spLocks noGrp="1"/>
          </p:cNvSpPr>
          <p:nvPr>
            <p:ph idx="1"/>
          </p:nvPr>
        </p:nvSpPr>
        <p:spPr/>
        <p:txBody>
          <a:bodyPr/>
          <a:lstStyle/>
          <a:p>
            <a:r>
              <a:rPr kumimoji="1" lang="ja-JP" altLang="en-US" dirty="0"/>
              <a:t>個人で話す？</a:t>
            </a:r>
          </a:p>
        </p:txBody>
      </p:sp>
    </p:spTree>
    <p:extLst>
      <p:ext uri="{BB962C8B-B14F-4D97-AF65-F5344CB8AC3E}">
        <p14:creationId xmlns:p14="http://schemas.microsoft.com/office/powerpoint/2010/main" val="152269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39F3C1-73D2-43AF-97EA-423EC817BBC1}"/>
              </a:ext>
            </a:extLst>
          </p:cNvPr>
          <p:cNvSpPr>
            <a:spLocks noGrp="1"/>
          </p:cNvSpPr>
          <p:nvPr>
            <p:ph type="title"/>
          </p:nvPr>
        </p:nvSpPr>
        <p:spPr/>
        <p:txBody>
          <a:bodyPr/>
          <a:lstStyle/>
          <a:p>
            <a:r>
              <a:rPr kumimoji="1" lang="ja-JP" altLang="en-US" dirty="0"/>
              <a:t>　</a:t>
            </a:r>
            <a:r>
              <a:rPr kumimoji="1" lang="ja-JP" altLang="en-US" b="1" dirty="0"/>
              <a:t>反省点</a:t>
            </a:r>
          </a:p>
        </p:txBody>
      </p:sp>
      <p:sp>
        <p:nvSpPr>
          <p:cNvPr id="3" name="コンテンツ プレースホルダー 2">
            <a:extLst>
              <a:ext uri="{FF2B5EF4-FFF2-40B4-BE49-F238E27FC236}">
                <a16:creationId xmlns:a16="http://schemas.microsoft.com/office/drawing/2014/main" id="{BB635517-992A-45F7-81A3-1CE70D65F4A7}"/>
              </a:ext>
            </a:extLst>
          </p:cNvPr>
          <p:cNvSpPr>
            <a:spLocks noGrp="1"/>
          </p:cNvSpPr>
          <p:nvPr>
            <p:ph idx="1"/>
          </p:nvPr>
        </p:nvSpPr>
        <p:spPr>
          <a:xfrm>
            <a:off x="261257" y="1690688"/>
            <a:ext cx="12293600" cy="4522603"/>
          </a:xfrm>
        </p:spPr>
        <p:txBody>
          <a:bodyPr>
            <a:normAutofit fontScale="92500" lnSpcReduction="10000"/>
          </a:bodyPr>
          <a:lstStyle/>
          <a:p>
            <a:pPr marL="0" indent="0">
              <a:buNone/>
            </a:pPr>
            <a:endParaRPr lang="en-US" altLang="ja-JP" dirty="0"/>
          </a:p>
          <a:p>
            <a:r>
              <a:rPr kumimoji="1" lang="ja-JP" altLang="en-US" b="1" dirty="0"/>
              <a:t>スケジュール管理</a:t>
            </a:r>
            <a:endParaRPr kumimoji="1" lang="en-US" altLang="ja-JP" b="1" dirty="0"/>
          </a:p>
          <a:p>
            <a:pPr marL="0" indent="0">
              <a:buNone/>
            </a:pPr>
            <a:r>
              <a:rPr lang="ja-JP" altLang="en-US" dirty="0"/>
              <a:t>　</a:t>
            </a:r>
            <a:r>
              <a:rPr kumimoji="1" lang="ja-JP" altLang="en-US" dirty="0"/>
              <a:t>→</a:t>
            </a:r>
            <a:r>
              <a:rPr kumimoji="1" lang="ja-JP" altLang="en-US" sz="2600" dirty="0"/>
              <a:t>時間に追われ、実装したい機能</a:t>
            </a:r>
            <a:r>
              <a:rPr kumimoji="1" lang="en-US" altLang="ja-JP" sz="2600" dirty="0"/>
              <a:t>(</a:t>
            </a:r>
            <a:r>
              <a:rPr lang="ja-JP" altLang="en-US" sz="2600" dirty="0"/>
              <a:t>削除と編集が</a:t>
            </a:r>
            <a:r>
              <a:rPr lang="en-US" altLang="ja-JP" sz="2600" dirty="0"/>
              <a:t>6</a:t>
            </a:r>
            <a:r>
              <a:rPr lang="ja-JP" altLang="en-US" sz="2600" dirty="0"/>
              <a:t>件ずつできる</a:t>
            </a:r>
            <a:r>
              <a:rPr kumimoji="1" lang="en-US" altLang="ja-JP" sz="2600" dirty="0"/>
              <a:t>)</a:t>
            </a:r>
            <a:r>
              <a:rPr kumimoji="1" lang="ja-JP" altLang="en-US" sz="2600" dirty="0"/>
              <a:t>が完成できなかった</a:t>
            </a:r>
            <a:endParaRPr kumimoji="1" lang="en-US" altLang="ja-JP" sz="2600" dirty="0"/>
          </a:p>
          <a:p>
            <a:pPr marL="0" indent="0">
              <a:buNone/>
            </a:pPr>
            <a:r>
              <a:rPr kumimoji="1" lang="ja-JP" altLang="en-US" dirty="0"/>
              <a:t>　→一つ一つの作業にかかる人時の見積もりが甘かった</a:t>
            </a:r>
            <a:endParaRPr kumimoji="1" lang="en-US" altLang="ja-JP" dirty="0"/>
          </a:p>
          <a:p>
            <a:pPr marL="0" indent="0">
              <a:buNone/>
            </a:pPr>
            <a:endParaRPr kumimoji="1" lang="en-US" altLang="ja-JP" dirty="0"/>
          </a:p>
          <a:p>
            <a:r>
              <a:rPr lang="ja-JP" altLang="en-US" b="1" dirty="0"/>
              <a:t>もっと認識統一を図りたかった</a:t>
            </a:r>
            <a:endParaRPr lang="en-US" altLang="ja-JP" b="1" dirty="0"/>
          </a:p>
          <a:p>
            <a:pPr marL="0" indent="0">
              <a:buNone/>
            </a:pPr>
            <a:r>
              <a:rPr lang="ja-JP" altLang="en-US" dirty="0"/>
              <a:t>　→認識のずれがあったためもっと話し合いを行うべきだった</a:t>
            </a:r>
            <a:endParaRPr lang="en-US" altLang="ja-JP" dirty="0"/>
          </a:p>
          <a:p>
            <a:pPr marL="0" indent="0">
              <a:buNone/>
            </a:pPr>
            <a:endParaRPr lang="en-US" altLang="ja-JP" dirty="0"/>
          </a:p>
          <a:p>
            <a:r>
              <a:rPr kumimoji="1" lang="ja-JP" altLang="en-US" b="1" dirty="0"/>
              <a:t>設計書通りに進まないことがあった</a:t>
            </a:r>
            <a:endParaRPr kumimoji="1" lang="en-US" altLang="ja-JP" b="1" dirty="0"/>
          </a:p>
          <a:p>
            <a:pPr marL="0" indent="0">
              <a:buNone/>
            </a:pPr>
            <a:r>
              <a:rPr lang="ja-JP" altLang="en-US" dirty="0"/>
              <a:t>　→思い込みで進めず細かくドキュメントを確認するべきだった</a:t>
            </a:r>
            <a:endParaRPr lang="en-US" altLang="ja-JP" dirty="0"/>
          </a:p>
          <a:p>
            <a:endParaRPr lang="en-US" altLang="ja-JP" dirty="0"/>
          </a:p>
          <a:p>
            <a:endParaRPr lang="en-US" altLang="ja-JP" dirty="0"/>
          </a:p>
          <a:p>
            <a:endParaRPr kumimoji="1" lang="ja-JP" altLang="en-US" dirty="0"/>
          </a:p>
        </p:txBody>
      </p:sp>
      <p:sp>
        <p:nvSpPr>
          <p:cNvPr id="4" name="フリーフォーム: 図形 3">
            <a:extLst>
              <a:ext uri="{FF2B5EF4-FFF2-40B4-BE49-F238E27FC236}">
                <a16:creationId xmlns:a16="http://schemas.microsoft.com/office/drawing/2014/main" id="{0B5D9B52-F22F-4C09-BAE2-21BAE700194A}"/>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25571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98492-02D2-49E3-88FC-800002FD8E44}"/>
              </a:ext>
            </a:extLst>
          </p:cNvPr>
          <p:cNvSpPr>
            <a:spLocks noGrp="1"/>
          </p:cNvSpPr>
          <p:nvPr>
            <p:ph type="title"/>
          </p:nvPr>
        </p:nvSpPr>
        <p:spPr/>
        <p:txBody>
          <a:bodyPr/>
          <a:lstStyle/>
          <a:p>
            <a:r>
              <a:rPr kumimoji="1" lang="ja-JP" altLang="en-US" b="1" dirty="0"/>
              <a:t>　個人の成長</a:t>
            </a:r>
          </a:p>
        </p:txBody>
      </p:sp>
      <p:pic>
        <p:nvPicPr>
          <p:cNvPr id="9" name="コンテンツ プレースホルダー 8" descr="抽象, 挿絵 が含まれている画像&#10;&#10;自動的に生成された説明">
            <a:extLst>
              <a:ext uri="{FF2B5EF4-FFF2-40B4-BE49-F238E27FC236}">
                <a16:creationId xmlns:a16="http://schemas.microsoft.com/office/drawing/2014/main" id="{C10F4B03-43F0-4A6F-BB9A-E2E9643FEF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593" y="2055813"/>
            <a:ext cx="1473365" cy="4351338"/>
          </a:xfrm>
        </p:spPr>
      </p:pic>
      <p:sp>
        <p:nvSpPr>
          <p:cNvPr id="4" name="フリーフォーム: 図形 3">
            <a:extLst>
              <a:ext uri="{FF2B5EF4-FFF2-40B4-BE49-F238E27FC236}">
                <a16:creationId xmlns:a16="http://schemas.microsoft.com/office/drawing/2014/main" id="{E0E59550-2929-4643-9D9E-C7C80153F254}"/>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フリーフォーム: 図形 4">
            <a:extLst>
              <a:ext uri="{FF2B5EF4-FFF2-40B4-BE49-F238E27FC236}">
                <a16:creationId xmlns:a16="http://schemas.microsoft.com/office/drawing/2014/main" id="{A83E8A09-B34C-43E2-A136-F4EB864A86FD}"/>
              </a:ext>
            </a:extLst>
          </p:cNvPr>
          <p:cNvSpPr/>
          <p:nvPr/>
        </p:nvSpPr>
        <p:spPr>
          <a:xfrm rot="3703055" flipH="1">
            <a:off x="6074272" y="-726949"/>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フリーフォーム: 図形 5">
            <a:extLst>
              <a:ext uri="{FF2B5EF4-FFF2-40B4-BE49-F238E27FC236}">
                <a16:creationId xmlns:a16="http://schemas.microsoft.com/office/drawing/2014/main" id="{5D250D35-A3FD-4C88-A121-76E5DBB0400D}"/>
              </a:ext>
            </a:extLst>
          </p:cNvPr>
          <p:cNvSpPr/>
          <p:nvPr/>
        </p:nvSpPr>
        <p:spPr>
          <a:xfrm rot="3703055" flipH="1">
            <a:off x="5942906" y="-861887"/>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テキスト ボックス 6">
            <a:extLst>
              <a:ext uri="{FF2B5EF4-FFF2-40B4-BE49-F238E27FC236}">
                <a16:creationId xmlns:a16="http://schemas.microsoft.com/office/drawing/2014/main" id="{6788E9C7-FF29-43AC-A562-7C590FE0DC39}"/>
              </a:ext>
            </a:extLst>
          </p:cNvPr>
          <p:cNvSpPr txBox="1"/>
          <p:nvPr/>
        </p:nvSpPr>
        <p:spPr>
          <a:xfrm>
            <a:off x="4894548" y="1849149"/>
            <a:ext cx="7434442" cy="584775"/>
          </a:xfrm>
          <a:prstGeom prst="rect">
            <a:avLst/>
          </a:prstGeom>
          <a:noFill/>
        </p:spPr>
        <p:txBody>
          <a:bodyPr wrap="square" rtlCol="0">
            <a:spAutoFit/>
          </a:bodyPr>
          <a:lstStyle/>
          <a:p>
            <a:r>
              <a:rPr lang="ja-JP" altLang="en-US" sz="3200" dirty="0"/>
              <a:t>個人の成長についてお話しします</a:t>
            </a:r>
            <a:endParaRPr kumimoji="1" lang="en-US" altLang="ja-JP" sz="3200" dirty="0"/>
          </a:p>
        </p:txBody>
      </p:sp>
    </p:spTree>
    <p:extLst>
      <p:ext uri="{BB962C8B-B14F-4D97-AF65-F5344CB8AC3E}">
        <p14:creationId xmlns:p14="http://schemas.microsoft.com/office/powerpoint/2010/main" val="1713267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A20F7E31-B6B3-41AA-89EC-8D92E4E4025C}"/>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石堂里佳</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7" y="987425"/>
            <a:ext cx="6332537"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700" dirty="0"/>
              <a:t>DAO</a:t>
            </a:r>
            <a:r>
              <a:rPr lang="ja-JP" altLang="en-US" sz="2700" dirty="0"/>
              <a:t>・</a:t>
            </a:r>
            <a:r>
              <a:rPr kumimoji="1" lang="en-US" altLang="ja-JP" sz="2700" dirty="0"/>
              <a:t>model</a:t>
            </a:r>
            <a:r>
              <a:rPr lang="ja-JP" altLang="en-US" sz="2700" dirty="0"/>
              <a:t>・</a:t>
            </a:r>
            <a:r>
              <a:rPr kumimoji="1" lang="en-US" altLang="ja-JP" sz="2700" dirty="0"/>
              <a:t>servlet</a:t>
            </a:r>
            <a:r>
              <a:rPr lang="ja-JP" altLang="en-US" sz="2700" dirty="0"/>
              <a:t>・</a:t>
            </a:r>
            <a:r>
              <a:rPr kumimoji="1" lang="en-US" altLang="ja-JP" sz="2700" dirty="0"/>
              <a:t>JSP</a:t>
            </a:r>
            <a:r>
              <a:rPr kumimoji="1" lang="ja-JP" altLang="en-US" sz="2700" dirty="0"/>
              <a:t>のつながりが理解できた。</a:t>
            </a:r>
          </a:p>
          <a:p>
            <a:r>
              <a:rPr kumimoji="1" lang="ja-JP" altLang="en-US" sz="2700" dirty="0"/>
              <a:t>いい意味で諦めが付くようになり、メンバーや講師を頼ることができた</a:t>
            </a:r>
            <a:endParaRPr kumimoji="1" lang="en-US" altLang="ja-JP" sz="27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質問形式ではなくても不明点を話しておくことの重要性</a:t>
            </a:r>
          </a:p>
          <a:p>
            <a:r>
              <a:rPr lang="ja-JP" altLang="en-US" sz="2800" dirty="0"/>
              <a:t>スケジュール通りに進めることの難しさ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アプリとして実現可能かを考え、設計を行うこと。</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lang="ja-JP" altLang="en-US" sz="2400" b="0" i="0" dirty="0">
                <a:solidFill>
                  <a:srgbClr val="1D1C1D"/>
                </a:solidFill>
                <a:effectLst/>
                <a:latin typeface="NotoSansJP"/>
              </a:rPr>
              <a:t>服登録</a:t>
            </a:r>
            <a:endParaRPr lang="en-US" altLang="ja-JP" sz="2400" b="0" i="0" dirty="0">
              <a:solidFill>
                <a:srgbClr val="1D1C1D"/>
              </a:solidFill>
              <a:effectLst/>
              <a:latin typeface="NotoSansJP"/>
            </a:endParaRPr>
          </a:p>
          <a:p>
            <a:r>
              <a:rPr lang="ja-JP" altLang="en-US" sz="2400" b="0" i="0" dirty="0">
                <a:solidFill>
                  <a:srgbClr val="1D1C1D"/>
                </a:solidFill>
                <a:effectLst/>
                <a:latin typeface="NotoSansJP"/>
              </a:rPr>
              <a:t>ユーザー登録</a:t>
            </a:r>
            <a:endParaRPr kumimoji="1" lang="ja-JP" altLang="en-US" sz="2000" dirty="0"/>
          </a:p>
        </p:txBody>
      </p:sp>
      <p:sp>
        <p:nvSpPr>
          <p:cNvPr id="6" name="四角形: 角を丸くする 5">
            <a:extLst>
              <a:ext uri="{FF2B5EF4-FFF2-40B4-BE49-F238E27FC236}">
                <a16:creationId xmlns:a16="http://schemas.microsoft.com/office/drawing/2014/main" id="{E1F5ACDC-82F6-42D5-8CAC-47AD05D4641E}"/>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507151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FC666E86-7DCC-4528-9C3E-93EED536B098}"/>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データベース</a:t>
            </a:r>
            <a:endParaRPr kumimoji="1" lang="en-US" altLang="ja-JP" sz="2400" dirty="0"/>
          </a:p>
          <a:p>
            <a:r>
              <a:rPr kumimoji="1" lang="ja-JP" altLang="en-US" sz="2400" dirty="0"/>
              <a:t>全体補助</a:t>
            </a:r>
          </a:p>
        </p:txBody>
      </p:sp>
      <p:sp>
        <p:nvSpPr>
          <p:cNvPr id="6" name="タイトル 5">
            <a:extLst>
              <a:ext uri="{FF2B5EF4-FFF2-40B4-BE49-F238E27FC236}">
                <a16:creationId xmlns:a16="http://schemas.microsoft.com/office/drawing/2014/main" id="{AC8C9044-E2D5-4505-9DEB-B82BA72FAC77}"/>
              </a:ext>
            </a:extLst>
          </p:cNvPr>
          <p:cNvSpPr>
            <a:spLocks noGrp="1"/>
          </p:cNvSpPr>
          <p:nvPr>
            <p:ph type="title"/>
          </p:nvPr>
        </p:nvSpPr>
        <p:spPr/>
        <p:txBody>
          <a:bodyPr>
            <a:normAutofit/>
          </a:bodyPr>
          <a:lstStyle/>
          <a:p>
            <a:r>
              <a:rPr kumimoji="1" lang="ja-JP" altLang="en-US" sz="4400" b="1" dirty="0"/>
              <a:t>笹原子龍</a:t>
            </a:r>
          </a:p>
        </p:txBody>
      </p:sp>
      <p:sp>
        <p:nvSpPr>
          <p:cNvPr id="8" name="コンテンツ プレースホルダー 7">
            <a:extLst>
              <a:ext uri="{FF2B5EF4-FFF2-40B4-BE49-F238E27FC236}">
                <a16:creationId xmlns:a16="http://schemas.microsoft.com/office/drawing/2014/main" id="{D3401F4B-DB26-4200-81E6-7E3715CD0D43}"/>
              </a:ext>
            </a:extLst>
          </p:cNvPr>
          <p:cNvSpPr>
            <a:spLocks noGrp="1"/>
          </p:cNvSpPr>
          <p:nvPr>
            <p:ph idx="1"/>
          </p:nvPr>
        </p:nvSpPr>
        <p:spPr>
          <a:xfrm>
            <a:off x="5183188" y="987425"/>
            <a:ext cx="6172200" cy="5546939"/>
          </a:xfrm>
        </p:spPr>
        <p:txBody>
          <a:bodyPr>
            <a:normAutofit fontScale="77500" lnSpcReduction="20000"/>
          </a:bodyPr>
          <a:lstStyle/>
          <a:p>
            <a:pPr marL="0" indent="0">
              <a:buNone/>
            </a:pPr>
            <a:r>
              <a:rPr lang="en-US" altLang="ja-JP" dirty="0"/>
              <a:t>【</a:t>
            </a:r>
            <a:r>
              <a:rPr kumimoji="1" lang="en-US" altLang="ja-JP" dirty="0"/>
              <a:t>5</a:t>
            </a:r>
            <a:r>
              <a:rPr kumimoji="1" lang="ja-JP" altLang="en-US" dirty="0"/>
              <a:t>月よりできるようになったこと</a:t>
            </a:r>
            <a:r>
              <a:rPr lang="en-US" altLang="ja-JP" dirty="0"/>
              <a:t>】</a:t>
            </a:r>
            <a:endParaRPr kumimoji="1" lang="en-US" altLang="ja-JP" dirty="0"/>
          </a:p>
          <a:p>
            <a:r>
              <a:rPr kumimoji="1" lang="ja-JP" altLang="en-US" dirty="0"/>
              <a:t>サーバーサイド</a:t>
            </a:r>
            <a:r>
              <a:rPr kumimoji="1" lang="en-US" altLang="ja-JP" dirty="0"/>
              <a:t>Java</a:t>
            </a:r>
            <a:r>
              <a:rPr kumimoji="1" lang="ja-JP" altLang="en-US" dirty="0"/>
              <a:t>の取り扱い</a:t>
            </a:r>
            <a:endParaRPr kumimoji="1" lang="en-US" altLang="ja-JP" dirty="0"/>
          </a:p>
          <a:p>
            <a:r>
              <a:rPr kumimoji="1" lang="ja-JP" altLang="en-US" dirty="0"/>
              <a:t>プログラムに関して人に教えるということ</a:t>
            </a:r>
            <a:endParaRPr kumimoji="1" lang="en-US" altLang="ja-JP" dirty="0"/>
          </a:p>
          <a:p>
            <a:r>
              <a:rPr kumimoji="1" lang="ja-JP" altLang="en-US" dirty="0"/>
              <a:t>作業を進めていくときに人に頼ること</a:t>
            </a:r>
            <a:endParaRPr kumimoji="1" lang="en-US" altLang="ja-JP" dirty="0"/>
          </a:p>
          <a:p>
            <a:endParaRPr kumimoji="1" lang="ja-JP" altLang="en-US" dirty="0"/>
          </a:p>
          <a:p>
            <a:pPr marL="0" indent="0">
              <a:buNone/>
            </a:pPr>
            <a:r>
              <a:rPr kumimoji="1" lang="en-US" altLang="ja-JP" dirty="0"/>
              <a:t>【</a:t>
            </a:r>
            <a:r>
              <a:rPr kumimoji="1" lang="ja-JP" altLang="en-US" dirty="0"/>
              <a:t>チーム開発で学んだこと</a:t>
            </a:r>
            <a:r>
              <a:rPr lang="en-US" altLang="ja-JP" dirty="0"/>
              <a:t>】</a:t>
            </a:r>
            <a:endParaRPr kumimoji="1" lang="en-US" altLang="ja-JP" dirty="0"/>
          </a:p>
          <a:p>
            <a:r>
              <a:rPr kumimoji="1" lang="ja-JP" altLang="en-US" dirty="0"/>
              <a:t>他人に作業を分配すること</a:t>
            </a:r>
            <a:endParaRPr kumimoji="1" lang="en-US" altLang="ja-JP" dirty="0"/>
          </a:p>
          <a:p>
            <a:r>
              <a:rPr kumimoji="1" lang="ja-JP" altLang="en-US" dirty="0"/>
              <a:t>分配できる環境を作ることの大切さ</a:t>
            </a:r>
          </a:p>
          <a:p>
            <a:r>
              <a:rPr kumimoji="1" lang="ja-JP" altLang="en-US" dirty="0"/>
              <a:t>手が止まった時や問題が起きた時にどうするのか指針を決めておくことの大切さ</a:t>
            </a:r>
            <a:endParaRPr kumimoji="1" lang="en-US" altLang="ja-JP" dirty="0"/>
          </a:p>
          <a:p>
            <a:endParaRPr kumimoji="1" lang="ja-JP" altLang="en-US" dirty="0"/>
          </a:p>
          <a:p>
            <a:pPr marL="0" indent="0">
              <a:buNone/>
            </a:pPr>
            <a:r>
              <a:rPr lang="en-US" altLang="ja-JP" dirty="0"/>
              <a:t>【</a:t>
            </a:r>
            <a:r>
              <a:rPr kumimoji="1" lang="ja-JP" altLang="en-US" dirty="0"/>
              <a:t>大変だったこと</a:t>
            </a:r>
            <a:r>
              <a:rPr lang="en-US" altLang="ja-JP" dirty="0"/>
              <a:t>】</a:t>
            </a:r>
            <a:endParaRPr kumimoji="1" lang="en-US" altLang="ja-JP" dirty="0"/>
          </a:p>
          <a:p>
            <a:r>
              <a:rPr kumimoji="1" lang="ja-JP" altLang="en-US" dirty="0"/>
              <a:t>ゴールのわからない会議が長時間続いていくこと</a:t>
            </a:r>
          </a:p>
          <a:p>
            <a:endParaRPr kumimoji="1" lang="ja-JP" altLang="en-US" dirty="0"/>
          </a:p>
        </p:txBody>
      </p:sp>
      <p:sp>
        <p:nvSpPr>
          <p:cNvPr id="7" name="四角形: 角を丸くする 6">
            <a:extLst>
              <a:ext uri="{FF2B5EF4-FFF2-40B4-BE49-F238E27FC236}">
                <a16:creationId xmlns:a16="http://schemas.microsoft.com/office/drawing/2014/main" id="{DFDA1DED-BFC2-49B9-9629-3E1BCF96BF87}"/>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631381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889C5032-33A9-4407-982A-FFB4D9BAC7B2}"/>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高井咲楽</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サーバーサイドの理解を深めること</a:t>
            </a:r>
            <a:endParaRPr kumimoji="1" lang="en-US" altLang="ja-JP" sz="2800" dirty="0"/>
          </a:p>
          <a:p>
            <a:pPr marL="0" indent="0">
              <a:buNone/>
            </a:pPr>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kumimoji="1" lang="ja-JP" altLang="en-US" sz="2800" dirty="0"/>
              <a:t>認識統一を図ることの大切さ</a:t>
            </a:r>
            <a:endParaRPr kumimoji="1" lang="en-US" altLang="ja-JP" sz="2800" dirty="0"/>
          </a:p>
          <a:p>
            <a:r>
              <a:rPr lang="ja-JP" altLang="en-US" sz="2800" dirty="0"/>
              <a:t>チームで作業をする楽しさ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チームで認識を合わせること</a:t>
            </a:r>
            <a:endParaRPr kumimoji="1" lang="en-US" altLang="ja-JP" sz="2800" dirty="0"/>
          </a:p>
          <a:p>
            <a:r>
              <a:rPr kumimoji="1" lang="ja-JP" altLang="en-US" sz="2800" dirty="0"/>
              <a:t>期限内にタスクを終わらせること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400" dirty="0"/>
              <a:t>【</a:t>
            </a:r>
            <a:r>
              <a:rPr kumimoji="1" lang="ja-JP" altLang="en-US" sz="2400" dirty="0"/>
              <a:t>担当箇所</a:t>
            </a:r>
            <a:r>
              <a:rPr kumimoji="1" lang="en-US" altLang="ja-JP" sz="2400" dirty="0"/>
              <a:t>】</a:t>
            </a:r>
          </a:p>
          <a:p>
            <a:r>
              <a:rPr lang="ja-JP" altLang="en-US" sz="2400" dirty="0"/>
              <a:t>コーディネート登録</a:t>
            </a:r>
            <a:endParaRPr lang="en-US" altLang="ja-JP" sz="2400" dirty="0"/>
          </a:p>
          <a:p>
            <a:r>
              <a:rPr lang="ja-JP" altLang="en-US" sz="2400" dirty="0"/>
              <a:t>プロフィール登録</a:t>
            </a:r>
            <a:endParaRPr lang="en-US" altLang="ja-JP" sz="2400" dirty="0"/>
          </a:p>
          <a:p>
            <a:endParaRPr kumimoji="1" lang="ja-JP" altLang="en-US" dirty="0"/>
          </a:p>
        </p:txBody>
      </p:sp>
      <p:sp>
        <p:nvSpPr>
          <p:cNvPr id="6" name="四角形: 角を丸くする 5">
            <a:extLst>
              <a:ext uri="{FF2B5EF4-FFF2-40B4-BE49-F238E27FC236}">
                <a16:creationId xmlns:a16="http://schemas.microsoft.com/office/drawing/2014/main" id="{598E1646-C575-4169-B140-388AEC702BA0}"/>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873038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51581D-DAD0-4BA7-B5C6-37792E57F1D2}"/>
              </a:ext>
            </a:extLst>
          </p:cNvPr>
          <p:cNvSpPr>
            <a:spLocks noGrp="1"/>
          </p:cNvSpPr>
          <p:nvPr>
            <p:ph type="title"/>
          </p:nvPr>
        </p:nvSpPr>
        <p:spPr/>
        <p:txBody>
          <a:bodyPr/>
          <a:lstStyle/>
          <a:p>
            <a:r>
              <a:rPr kumimoji="1" lang="ja-JP" altLang="en-US" dirty="0"/>
              <a:t>　</a:t>
            </a:r>
            <a:r>
              <a:rPr kumimoji="1" lang="ja-JP" altLang="en-US" b="1" dirty="0"/>
              <a:t>アジェンダ</a:t>
            </a:r>
          </a:p>
        </p:txBody>
      </p:sp>
      <p:sp>
        <p:nvSpPr>
          <p:cNvPr id="3" name="コンテンツ プレースホルダー 2">
            <a:extLst>
              <a:ext uri="{FF2B5EF4-FFF2-40B4-BE49-F238E27FC236}">
                <a16:creationId xmlns:a16="http://schemas.microsoft.com/office/drawing/2014/main" id="{513AE5C1-F3C5-4AE1-A6F7-821ADAF959B3}"/>
              </a:ext>
            </a:extLst>
          </p:cNvPr>
          <p:cNvSpPr>
            <a:spLocks noGrp="1"/>
          </p:cNvSpPr>
          <p:nvPr>
            <p:ph idx="1"/>
          </p:nvPr>
        </p:nvSpPr>
        <p:spPr/>
        <p:txBody>
          <a:bodyPr>
            <a:normAutofit lnSpcReduction="10000"/>
          </a:bodyPr>
          <a:lstStyle/>
          <a:p>
            <a:pPr marL="0" indent="0">
              <a:buNone/>
            </a:pPr>
            <a:r>
              <a:rPr lang="en-US" altLang="ja-JP" sz="3200" b="1" dirty="0"/>
              <a:t>1</a:t>
            </a:r>
            <a:r>
              <a:rPr lang="ja-JP" altLang="en-US" sz="3200" b="1" dirty="0"/>
              <a:t> </a:t>
            </a:r>
            <a:r>
              <a:rPr kumimoji="1" lang="ja-JP" altLang="en-US" sz="3200" b="1" dirty="0"/>
              <a:t>制作したアプリの説明</a:t>
            </a:r>
            <a:endParaRPr kumimoji="1" lang="en-US" altLang="ja-JP" sz="3200" b="1" dirty="0"/>
          </a:p>
          <a:p>
            <a:pPr marL="457200" lvl="1" indent="0">
              <a:buNone/>
            </a:pPr>
            <a:r>
              <a:rPr lang="en-US" altLang="ja-JP" sz="2800" dirty="0"/>
              <a:t>1 - 1 </a:t>
            </a:r>
            <a:r>
              <a:rPr lang="ja-JP" altLang="en-US" sz="2800" dirty="0"/>
              <a:t>アプリの概要</a:t>
            </a:r>
            <a:endParaRPr lang="en-US" altLang="ja-JP" sz="2800" dirty="0"/>
          </a:p>
          <a:p>
            <a:pPr marL="457200" lvl="1" indent="0">
              <a:buNone/>
            </a:pPr>
            <a:r>
              <a:rPr lang="en-US" altLang="ja-JP" sz="2800" dirty="0"/>
              <a:t>1</a:t>
            </a:r>
            <a:r>
              <a:rPr lang="ja-JP" altLang="en-US" sz="2800" dirty="0"/>
              <a:t> </a:t>
            </a:r>
            <a:r>
              <a:rPr lang="en-US" altLang="ja-JP" sz="2800" dirty="0"/>
              <a:t>-</a:t>
            </a:r>
            <a:r>
              <a:rPr lang="ja-JP" altLang="en-US" sz="2800" dirty="0"/>
              <a:t> </a:t>
            </a:r>
            <a:r>
              <a:rPr lang="en-US" altLang="ja-JP" sz="2800" dirty="0"/>
              <a:t>2</a:t>
            </a:r>
            <a:r>
              <a:rPr lang="ja-JP" altLang="en-US" sz="2800" dirty="0"/>
              <a:t> デモンストレーション動画</a:t>
            </a:r>
            <a:endParaRPr lang="en-US" altLang="ja-JP" sz="2800" dirty="0"/>
          </a:p>
          <a:p>
            <a:pPr marL="457200" lvl="1" indent="0">
              <a:buNone/>
            </a:pPr>
            <a:r>
              <a:rPr kumimoji="1" lang="en-US" altLang="ja-JP" sz="2800" dirty="0"/>
              <a:t>1 – 3 </a:t>
            </a:r>
            <a:r>
              <a:rPr kumimoji="1" lang="ja-JP" altLang="en-US" sz="2800" dirty="0"/>
              <a:t>こだわった機能</a:t>
            </a:r>
            <a:endParaRPr kumimoji="1" lang="en-US" altLang="ja-JP" sz="2800" dirty="0"/>
          </a:p>
          <a:p>
            <a:pPr marL="457200" lvl="1" indent="0">
              <a:buNone/>
            </a:pPr>
            <a:r>
              <a:rPr kumimoji="1" lang="en-US" altLang="ja-JP" sz="2800" dirty="0"/>
              <a:t>1 – 4</a:t>
            </a:r>
            <a:r>
              <a:rPr kumimoji="1" lang="ja-JP" altLang="en-US" sz="2800" dirty="0"/>
              <a:t> アプリ使用前後の変化</a:t>
            </a:r>
            <a:endParaRPr kumimoji="1" lang="en-US" altLang="ja-JP" sz="2800" dirty="0"/>
          </a:p>
          <a:p>
            <a:pPr marL="457200" lvl="1" indent="0">
              <a:buNone/>
            </a:pPr>
            <a:endParaRPr kumimoji="1" lang="en-US" altLang="ja-JP" sz="2800" dirty="0"/>
          </a:p>
          <a:p>
            <a:pPr marL="0" indent="0">
              <a:buNone/>
            </a:pPr>
            <a:r>
              <a:rPr lang="en-US" altLang="ja-JP" sz="3200" b="1" dirty="0"/>
              <a:t>2</a:t>
            </a:r>
            <a:r>
              <a:rPr lang="ja-JP" altLang="en-US" sz="3200" b="1" dirty="0"/>
              <a:t> チームとしてこだわった点</a:t>
            </a:r>
            <a:endParaRPr lang="en-US" altLang="ja-JP" sz="3200" b="1" dirty="0"/>
          </a:p>
          <a:p>
            <a:pPr marL="0" indent="0">
              <a:buNone/>
            </a:pPr>
            <a:endParaRPr lang="en-US" altLang="ja-JP" sz="3200" dirty="0"/>
          </a:p>
          <a:p>
            <a:pPr marL="0" indent="0">
              <a:buNone/>
            </a:pPr>
            <a:r>
              <a:rPr kumimoji="1" lang="en-US" altLang="ja-JP" sz="3200" b="1" dirty="0"/>
              <a:t>3 </a:t>
            </a:r>
            <a:r>
              <a:rPr kumimoji="1" lang="ja-JP" altLang="en-US" sz="3200" b="1" dirty="0"/>
              <a:t>個人の成長</a:t>
            </a:r>
          </a:p>
        </p:txBody>
      </p:sp>
      <p:sp>
        <p:nvSpPr>
          <p:cNvPr id="4" name="フリーフォーム: 図形 3">
            <a:extLst>
              <a:ext uri="{FF2B5EF4-FFF2-40B4-BE49-F238E27FC236}">
                <a16:creationId xmlns:a16="http://schemas.microsoft.com/office/drawing/2014/main" id="{CAF1A905-6A70-4BD2-B533-1365898A9C4E}"/>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descr="挿絵 が含まれている画像&#10;&#10;自動的に生成された説明">
            <a:extLst>
              <a:ext uri="{FF2B5EF4-FFF2-40B4-BE49-F238E27FC236}">
                <a16:creationId xmlns:a16="http://schemas.microsoft.com/office/drawing/2014/main" id="{556F77F4-045E-43E2-BEF4-4242834A4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246364" y="1519423"/>
            <a:ext cx="1529224" cy="4351338"/>
          </a:xfrm>
          <a:prstGeom prst="rect">
            <a:avLst/>
          </a:prstGeom>
        </p:spPr>
      </p:pic>
    </p:spTree>
    <p:extLst>
      <p:ext uri="{BB962C8B-B14F-4D97-AF65-F5344CB8AC3E}">
        <p14:creationId xmlns:p14="http://schemas.microsoft.com/office/powerpoint/2010/main" val="3929876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38A1F344-D90F-4AB3-BBF4-ED647EC0FE7D}"/>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藤澤玲奈</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少し考えても分からないときに質問をすること</a:t>
            </a:r>
            <a:endParaRPr kumimoji="1" lang="en-US" altLang="ja-JP" sz="2800" dirty="0"/>
          </a:p>
          <a:p>
            <a:r>
              <a:rPr kumimoji="1" lang="en-US" altLang="ja-JP" sz="2800" dirty="0"/>
              <a:t>DAO</a:t>
            </a:r>
            <a:r>
              <a:rPr kumimoji="1" lang="ja-JP" altLang="en-US" sz="2800" dirty="0"/>
              <a:t>、</a:t>
            </a:r>
            <a:r>
              <a:rPr kumimoji="1" lang="en-US" altLang="ja-JP" sz="2800" dirty="0"/>
              <a:t>servlet</a:t>
            </a:r>
            <a:r>
              <a:rPr kumimoji="1" lang="ja-JP" altLang="en-US" sz="2800" dirty="0"/>
              <a:t>、</a:t>
            </a:r>
            <a:r>
              <a:rPr kumimoji="1" lang="en-US" altLang="ja-JP" sz="2800" dirty="0" err="1"/>
              <a:t>jsp</a:t>
            </a:r>
            <a:r>
              <a:rPr kumimoji="1" lang="ja-JP" altLang="en-US" sz="2800" dirty="0"/>
              <a:t>の紐づけ</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コミュニケーションの大切さ</a:t>
            </a:r>
            <a:endParaRPr lang="en-US" altLang="ja-JP" sz="2800" dirty="0"/>
          </a:p>
          <a:p>
            <a:r>
              <a:rPr lang="ja-JP" altLang="en-US" sz="2800" dirty="0"/>
              <a:t>個人で作っていたものを合わせて</a:t>
            </a:r>
            <a:r>
              <a:rPr lang="en-US" altLang="ja-JP" sz="2800" dirty="0"/>
              <a:t>1</a:t>
            </a:r>
            <a:r>
              <a:rPr lang="ja-JP" altLang="en-US" sz="2800" dirty="0"/>
              <a:t>つにしていくことの難しさ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認識統一すること</a:t>
            </a:r>
            <a:endParaRPr kumimoji="1" lang="en-US" altLang="ja-JP" sz="2800" dirty="0"/>
          </a:p>
          <a:p>
            <a:r>
              <a:rPr kumimoji="1" lang="ja-JP" altLang="en-US" sz="2800" dirty="0"/>
              <a:t>限られた期限内で作成すること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normAutofit/>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コーディネート履歴</a:t>
            </a:r>
            <a:endParaRPr kumimoji="1" lang="en-US" altLang="ja-JP" sz="2400" dirty="0"/>
          </a:p>
          <a:p>
            <a:r>
              <a:rPr kumimoji="1" lang="ja-JP" altLang="en-US" sz="2400" dirty="0"/>
              <a:t>ログイン</a:t>
            </a:r>
          </a:p>
        </p:txBody>
      </p:sp>
      <p:sp>
        <p:nvSpPr>
          <p:cNvPr id="6" name="四角形: 角を丸くする 5">
            <a:extLst>
              <a:ext uri="{FF2B5EF4-FFF2-40B4-BE49-F238E27FC236}">
                <a16:creationId xmlns:a16="http://schemas.microsoft.com/office/drawing/2014/main" id="{4FF50A60-4228-4F88-AE23-A0AD244E024E}"/>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42087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0F74BBF8-9D8D-4765-A307-0FD78DDAA26F}"/>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松倉一生</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850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800" dirty="0"/>
              <a:t>Java</a:t>
            </a:r>
            <a:r>
              <a:rPr kumimoji="1" lang="ja-JP" altLang="en-US" sz="2800" dirty="0"/>
              <a:t>のオブジェクト指向を少しだけ理解できた</a:t>
            </a:r>
          </a:p>
          <a:p>
            <a:r>
              <a:rPr kumimoji="1" lang="en-US" altLang="ja-JP" sz="2800" dirty="0"/>
              <a:t>API</a:t>
            </a:r>
            <a:r>
              <a:rPr kumimoji="1" lang="ja-JP" altLang="en-US" sz="2800" dirty="0"/>
              <a:t>を用いてデータを取得すること</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たった５人でも認識を統一して１つのものを作り上げる難しさ</a:t>
            </a:r>
          </a:p>
          <a:p>
            <a:r>
              <a:rPr lang="ja-JP" altLang="en-US" sz="2800" dirty="0"/>
              <a:t>一人では高い壁もチームなら乗り越えられるということ</a:t>
            </a:r>
          </a:p>
          <a:p>
            <a:r>
              <a:rPr lang="ja-JP" altLang="en-US" sz="2800" dirty="0"/>
              <a:t>スケジュールは思うように進まない</a:t>
            </a:r>
            <a:endParaRPr lang="en-US" altLang="ja-JP" sz="2800" dirty="0"/>
          </a:p>
          <a:p>
            <a:endParaRPr lang="en-US" altLang="ja-JP" sz="2800" dirty="0"/>
          </a:p>
          <a:p>
            <a:pPr marL="0" indent="0">
              <a:buNone/>
            </a:pPr>
            <a:r>
              <a:rPr lang="en-US" altLang="ja-JP" sz="2800" dirty="0"/>
              <a:t>【</a:t>
            </a:r>
            <a:r>
              <a:rPr lang="ja-JP" altLang="en-US" sz="2800" dirty="0"/>
              <a:t>気づいたこと</a:t>
            </a:r>
            <a:r>
              <a:rPr lang="en-US" altLang="ja-JP" sz="2800" dirty="0"/>
              <a:t>】</a:t>
            </a:r>
          </a:p>
          <a:p>
            <a:r>
              <a:rPr kumimoji="1" lang="ja-JP" altLang="en-US" sz="2800" dirty="0"/>
              <a:t>調べる技術力が高いと開発がスムーズに進む</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normAutofit/>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天気情報取得機能</a:t>
            </a:r>
            <a:endParaRPr kumimoji="1" lang="en-US" altLang="ja-JP" sz="2400" dirty="0"/>
          </a:p>
          <a:p>
            <a:r>
              <a:rPr kumimoji="1" lang="ja-JP" altLang="en-US" sz="2400" dirty="0"/>
              <a:t>天気表示機能</a:t>
            </a:r>
            <a:endParaRPr kumimoji="1" lang="en-US" altLang="ja-JP" sz="2400" dirty="0"/>
          </a:p>
          <a:p>
            <a:r>
              <a:rPr kumimoji="1" lang="ja-JP" altLang="en-US" sz="2400" dirty="0"/>
              <a:t>おすすめ表示機能</a:t>
            </a:r>
            <a:endParaRPr kumimoji="1" lang="en-US" altLang="ja-JP" sz="2400" dirty="0"/>
          </a:p>
          <a:p>
            <a:r>
              <a:rPr kumimoji="1" lang="ja-JP" altLang="en-US" sz="2400" dirty="0"/>
              <a:t>編集削除機能</a:t>
            </a:r>
            <a:endParaRPr kumimoji="1" lang="en-US" altLang="ja-JP" sz="2400" dirty="0"/>
          </a:p>
        </p:txBody>
      </p:sp>
      <p:sp>
        <p:nvSpPr>
          <p:cNvPr id="6" name="四角形: 角を丸くする 5">
            <a:extLst>
              <a:ext uri="{FF2B5EF4-FFF2-40B4-BE49-F238E27FC236}">
                <a16:creationId xmlns:a16="http://schemas.microsoft.com/office/drawing/2014/main" id="{C17A585F-FAAD-4AA4-8831-914B56991485}"/>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68549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20000"/>
          </a:bodyPr>
          <a:lstStyle/>
          <a:p>
            <a:endParaRPr kumimoji="1" lang="en-US" altLang="ja-JP" dirty="0">
              <a:solidFill>
                <a:srgbClr val="818076"/>
              </a:solidFill>
            </a:endParaRPr>
          </a:p>
          <a:p>
            <a:endParaRPr kumimoji="1" lang="en-US" altLang="ja-JP" dirty="0">
              <a:solidFill>
                <a:srgbClr val="818076"/>
              </a:solidFill>
            </a:endParaRPr>
          </a:p>
          <a:p>
            <a:r>
              <a:rPr lang="ja-JP" altLang="en-US" sz="3500" dirty="0">
                <a:solidFill>
                  <a:srgbClr val="230647"/>
                </a:solidFill>
              </a:rPr>
              <a:t>快適な</a:t>
            </a:r>
            <a:r>
              <a:rPr lang="en-US" altLang="ja-JP" sz="3500" dirty="0">
                <a:solidFill>
                  <a:srgbClr val="230647"/>
                </a:solidFill>
              </a:rPr>
              <a:t>1</a:t>
            </a:r>
            <a:r>
              <a:rPr lang="ja-JP" altLang="en-US" sz="3500" dirty="0">
                <a:solidFill>
                  <a:srgbClr val="230647"/>
                </a:solidFill>
              </a:rPr>
              <a:t>日の始まりをあなたに</a:t>
            </a:r>
            <a:endParaRPr lang="en-US" altLang="ja-JP" sz="3500" dirty="0">
              <a:solidFill>
                <a:srgbClr val="230647"/>
              </a:solidFill>
            </a:endParaRPr>
          </a:p>
          <a:p>
            <a:endParaRPr lang="en-US" altLang="ja-JP" sz="2600" dirty="0">
              <a:solidFill>
                <a:srgbClr val="230647"/>
              </a:solidFill>
            </a:endParaRPr>
          </a:p>
          <a:p>
            <a:r>
              <a:rPr lang="ja-JP" altLang="en-US" sz="2600" dirty="0">
                <a:solidFill>
                  <a:srgbClr val="230647"/>
                </a:solidFill>
              </a:rPr>
              <a:t>チーム</a:t>
            </a:r>
            <a:r>
              <a:rPr lang="en-US" altLang="ja-JP" sz="2600" dirty="0">
                <a:solidFill>
                  <a:srgbClr val="230647"/>
                </a:solidFill>
              </a:rPr>
              <a:t>A</a:t>
            </a:r>
            <a:r>
              <a:rPr lang="ja-JP" altLang="en-US" sz="2600" dirty="0">
                <a:solidFill>
                  <a:srgbClr val="230647"/>
                </a:solidFill>
              </a:rPr>
              <a:t>型</a:t>
            </a:r>
            <a:endParaRPr lang="en-US" altLang="ja-JP" sz="26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1964965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6E749-E2AB-4787-B5B5-6AF6FDFD21B0}"/>
              </a:ext>
            </a:extLst>
          </p:cNvPr>
          <p:cNvSpPr>
            <a:spLocks noGrp="1"/>
          </p:cNvSpPr>
          <p:nvPr>
            <p:ph type="title"/>
          </p:nvPr>
        </p:nvSpPr>
        <p:spPr/>
        <p:txBody>
          <a:bodyPr/>
          <a:lstStyle/>
          <a:p>
            <a:r>
              <a:rPr kumimoji="1" lang="ja-JP" altLang="en-US" dirty="0"/>
              <a:t>　こんな</a:t>
            </a:r>
            <a:r>
              <a:rPr lang="ja-JP" altLang="en-US" dirty="0"/>
              <a:t>経験</a:t>
            </a:r>
            <a:r>
              <a:rPr kumimoji="1" lang="ja-JP" altLang="en-US" dirty="0"/>
              <a:t>はないですか？</a:t>
            </a:r>
          </a:p>
        </p:txBody>
      </p:sp>
      <p:sp>
        <p:nvSpPr>
          <p:cNvPr id="3" name="コンテンツ プレースホルダー 2">
            <a:extLst>
              <a:ext uri="{FF2B5EF4-FFF2-40B4-BE49-F238E27FC236}">
                <a16:creationId xmlns:a16="http://schemas.microsoft.com/office/drawing/2014/main" id="{B527FA58-4051-44C5-88E9-20B1FB059873}"/>
              </a:ext>
            </a:extLst>
          </p:cNvPr>
          <p:cNvSpPr>
            <a:spLocks noGrp="1"/>
          </p:cNvSpPr>
          <p:nvPr>
            <p:ph idx="1"/>
          </p:nvPr>
        </p:nvSpPr>
        <p:spPr/>
        <p:txBody>
          <a:bodyPr/>
          <a:lstStyle/>
          <a:p>
            <a:pPr marL="0" indent="0">
              <a:buNone/>
            </a:pPr>
            <a:endParaRPr kumimoji="1" lang="ja-JP" altLang="en-US" dirty="0"/>
          </a:p>
        </p:txBody>
      </p:sp>
      <p:pic>
        <p:nvPicPr>
          <p:cNvPr id="4" name="図 3" descr="挿絵 が含まれている画像&#10;&#10;自動的に生成された説明">
            <a:extLst>
              <a:ext uri="{FF2B5EF4-FFF2-40B4-BE49-F238E27FC236}">
                <a16:creationId xmlns:a16="http://schemas.microsoft.com/office/drawing/2014/main" id="{C389E882-F8FC-48FE-A3CE-49EF76DCD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940" y="2582309"/>
            <a:ext cx="3286951" cy="3509043"/>
          </a:xfrm>
          <a:prstGeom prst="rect">
            <a:avLst/>
          </a:prstGeom>
        </p:spPr>
      </p:pic>
      <p:sp>
        <p:nvSpPr>
          <p:cNvPr id="5" name="フリーフォーム: 図形 4">
            <a:extLst>
              <a:ext uri="{FF2B5EF4-FFF2-40B4-BE49-F238E27FC236}">
                <a16:creationId xmlns:a16="http://schemas.microsoft.com/office/drawing/2014/main" id="{0E5928CB-1E85-497E-B0B4-F87113EB273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6" name="フリーフォーム: 図形 5">
            <a:extLst>
              <a:ext uri="{FF2B5EF4-FFF2-40B4-BE49-F238E27FC236}">
                <a16:creationId xmlns:a16="http://schemas.microsoft.com/office/drawing/2014/main" id="{5CC6E9F1-2EA1-4174-895E-3845C327592B}"/>
              </a:ext>
            </a:extLst>
          </p:cNvPr>
          <p:cNvSpPr/>
          <p:nvPr/>
        </p:nvSpPr>
        <p:spPr>
          <a:xfrm rot="3703055" flipH="1">
            <a:off x="8230763" y="400909"/>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フリーフォーム: 図形 6">
            <a:extLst>
              <a:ext uri="{FF2B5EF4-FFF2-40B4-BE49-F238E27FC236}">
                <a16:creationId xmlns:a16="http://schemas.microsoft.com/office/drawing/2014/main" id="{AF1579B3-3E6E-4428-A176-7A779A1FEF49}"/>
              </a:ext>
            </a:extLst>
          </p:cNvPr>
          <p:cNvSpPr/>
          <p:nvPr/>
        </p:nvSpPr>
        <p:spPr>
          <a:xfrm rot="3703055" flipH="1">
            <a:off x="8172914" y="248441"/>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8" name="フリーフォーム: 図形 7">
            <a:extLst>
              <a:ext uri="{FF2B5EF4-FFF2-40B4-BE49-F238E27FC236}">
                <a16:creationId xmlns:a16="http://schemas.microsoft.com/office/drawing/2014/main" id="{8DA593B8-B8F7-42DA-AD8C-7C0127CC978E}"/>
              </a:ext>
            </a:extLst>
          </p:cNvPr>
          <p:cNvSpPr/>
          <p:nvPr/>
        </p:nvSpPr>
        <p:spPr>
          <a:xfrm rot="3703055" flipH="1">
            <a:off x="8851728" y="281476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9" name="フリーフォーム: 図形 8">
            <a:extLst>
              <a:ext uri="{FF2B5EF4-FFF2-40B4-BE49-F238E27FC236}">
                <a16:creationId xmlns:a16="http://schemas.microsoft.com/office/drawing/2014/main" id="{539EB624-0C50-476C-9E0A-B1C086840837}"/>
              </a:ext>
            </a:extLst>
          </p:cNvPr>
          <p:cNvSpPr/>
          <p:nvPr/>
        </p:nvSpPr>
        <p:spPr>
          <a:xfrm rot="3703055" flipH="1">
            <a:off x="8752019" y="272841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0" name="フリーフォーム: 図形 9">
            <a:extLst>
              <a:ext uri="{FF2B5EF4-FFF2-40B4-BE49-F238E27FC236}">
                <a16:creationId xmlns:a16="http://schemas.microsoft.com/office/drawing/2014/main" id="{58AC840B-B342-4FEE-A821-89865ED3742D}"/>
              </a:ext>
            </a:extLst>
          </p:cNvPr>
          <p:cNvSpPr/>
          <p:nvPr/>
        </p:nvSpPr>
        <p:spPr>
          <a:xfrm rot="14890993" flipH="1">
            <a:off x="968821" y="2944335"/>
            <a:ext cx="2377951" cy="3824266"/>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11" name="フリーフォーム: 図形 10">
            <a:extLst>
              <a:ext uri="{FF2B5EF4-FFF2-40B4-BE49-F238E27FC236}">
                <a16:creationId xmlns:a16="http://schemas.microsoft.com/office/drawing/2014/main" id="{E2AC9ECA-64A0-474F-AA70-23E9121F82D5}"/>
              </a:ext>
            </a:extLst>
          </p:cNvPr>
          <p:cNvSpPr/>
          <p:nvPr/>
        </p:nvSpPr>
        <p:spPr>
          <a:xfrm rot="14770187" flipH="1">
            <a:off x="1102450" y="2787787"/>
            <a:ext cx="2355889" cy="3894462"/>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2" name="テキスト ボックス 11">
            <a:extLst>
              <a:ext uri="{FF2B5EF4-FFF2-40B4-BE49-F238E27FC236}">
                <a16:creationId xmlns:a16="http://schemas.microsoft.com/office/drawing/2014/main" id="{BFE4200D-F96C-4677-B99A-30D0D3C57F5D}"/>
              </a:ext>
            </a:extLst>
          </p:cNvPr>
          <p:cNvSpPr txBox="1"/>
          <p:nvPr/>
        </p:nvSpPr>
        <p:spPr>
          <a:xfrm>
            <a:off x="7361983" y="1601440"/>
            <a:ext cx="4256412" cy="1477328"/>
          </a:xfrm>
          <a:prstGeom prst="rect">
            <a:avLst/>
          </a:prstGeom>
          <a:noFill/>
        </p:spPr>
        <p:txBody>
          <a:bodyPr wrap="square" rtlCol="0">
            <a:spAutoFit/>
          </a:bodyPr>
          <a:lstStyle/>
          <a:p>
            <a:pPr algn="ctr"/>
            <a:r>
              <a:rPr lang="ja-JP" altLang="en-US" sz="2400" dirty="0"/>
              <a:t>気温に合わせた</a:t>
            </a:r>
            <a:endParaRPr lang="en-US" altLang="ja-JP" sz="2400" dirty="0"/>
          </a:p>
          <a:p>
            <a:pPr algn="ctr"/>
            <a:r>
              <a:rPr lang="ja-JP" altLang="en-US" sz="2400" dirty="0"/>
              <a:t>服装を考えることが苦手で</a:t>
            </a:r>
            <a:endParaRPr lang="en-US" altLang="ja-JP" sz="2400" dirty="0"/>
          </a:p>
          <a:p>
            <a:pPr algn="ctr"/>
            <a:r>
              <a:rPr lang="ja-JP" altLang="en-US" sz="2400" dirty="0"/>
              <a:t>失敗してしまった</a:t>
            </a:r>
            <a:endParaRPr lang="en-US" altLang="ja-JP" sz="2400" dirty="0"/>
          </a:p>
          <a:p>
            <a:endParaRPr kumimoji="1" lang="ja-JP" altLang="en-US" dirty="0"/>
          </a:p>
        </p:txBody>
      </p:sp>
      <p:sp>
        <p:nvSpPr>
          <p:cNvPr id="13" name="テキスト ボックス 12">
            <a:extLst>
              <a:ext uri="{FF2B5EF4-FFF2-40B4-BE49-F238E27FC236}">
                <a16:creationId xmlns:a16="http://schemas.microsoft.com/office/drawing/2014/main" id="{07404619-F009-48AA-8134-118E87BE09BB}"/>
              </a:ext>
            </a:extLst>
          </p:cNvPr>
          <p:cNvSpPr txBox="1"/>
          <p:nvPr/>
        </p:nvSpPr>
        <p:spPr>
          <a:xfrm>
            <a:off x="0" y="4144873"/>
            <a:ext cx="4643919" cy="1508105"/>
          </a:xfrm>
          <a:prstGeom prst="rect">
            <a:avLst/>
          </a:prstGeom>
          <a:noFill/>
        </p:spPr>
        <p:txBody>
          <a:bodyPr wrap="square" rtlCol="0">
            <a:spAutoFit/>
          </a:bodyPr>
          <a:lstStyle/>
          <a:p>
            <a:pPr algn="ctr"/>
            <a:r>
              <a:rPr lang="ja-JP" altLang="en-US" sz="2400" dirty="0"/>
              <a:t>新社会人になって</a:t>
            </a:r>
            <a:endParaRPr lang="en-US" altLang="ja-JP" sz="2400" dirty="0"/>
          </a:p>
          <a:p>
            <a:pPr algn="ctr"/>
            <a:r>
              <a:rPr lang="ja-JP" altLang="en-US" sz="2400" dirty="0"/>
              <a:t>オフィスカジュアルに</a:t>
            </a:r>
            <a:endParaRPr lang="en-US" altLang="ja-JP" sz="2400" dirty="0"/>
          </a:p>
          <a:p>
            <a:pPr algn="ctr"/>
            <a:r>
              <a:rPr lang="ja-JP" altLang="en-US" sz="2400" dirty="0"/>
              <a:t>悩んでいる</a:t>
            </a:r>
            <a:endParaRPr lang="en-US" altLang="ja-JP" sz="2400" dirty="0"/>
          </a:p>
          <a:p>
            <a:endParaRPr kumimoji="1" lang="ja-JP" altLang="en-US" sz="2000" dirty="0"/>
          </a:p>
        </p:txBody>
      </p:sp>
      <p:sp>
        <p:nvSpPr>
          <p:cNvPr id="14" name="テキスト ボックス 13">
            <a:extLst>
              <a:ext uri="{FF2B5EF4-FFF2-40B4-BE49-F238E27FC236}">
                <a16:creationId xmlns:a16="http://schemas.microsoft.com/office/drawing/2014/main" id="{0977919E-DDC4-497F-8BEC-F76326B58A5D}"/>
              </a:ext>
            </a:extLst>
          </p:cNvPr>
          <p:cNvSpPr txBox="1"/>
          <p:nvPr/>
        </p:nvSpPr>
        <p:spPr>
          <a:xfrm>
            <a:off x="8267868" y="4117947"/>
            <a:ext cx="3577359" cy="830997"/>
          </a:xfrm>
          <a:prstGeom prst="rect">
            <a:avLst/>
          </a:prstGeom>
          <a:noFill/>
        </p:spPr>
        <p:txBody>
          <a:bodyPr wrap="square" rtlCol="0">
            <a:spAutoFit/>
          </a:bodyPr>
          <a:lstStyle/>
          <a:p>
            <a:r>
              <a:rPr lang="ja-JP" altLang="en-US" sz="2400" dirty="0"/>
              <a:t>毎朝服装を考えることに時間を取られる</a:t>
            </a:r>
            <a:endParaRPr kumimoji="1" lang="ja-JP" altLang="en-US" sz="2400" dirty="0"/>
          </a:p>
        </p:txBody>
      </p:sp>
    </p:spTree>
    <p:extLst>
      <p:ext uri="{BB962C8B-B14F-4D97-AF65-F5344CB8AC3E}">
        <p14:creationId xmlns:p14="http://schemas.microsoft.com/office/powerpoint/2010/main" val="133280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26EF3-4C79-49BC-B0A4-C617CD28DF95}"/>
              </a:ext>
            </a:extLst>
          </p:cNvPr>
          <p:cNvSpPr>
            <a:spLocks noGrp="1"/>
          </p:cNvSpPr>
          <p:nvPr>
            <p:ph type="title"/>
          </p:nvPr>
        </p:nvSpPr>
        <p:spPr/>
        <p:txBody>
          <a:bodyPr/>
          <a:lstStyle/>
          <a:p>
            <a:r>
              <a:rPr lang="ja-JP" altLang="en-US" dirty="0"/>
              <a:t>　　　　　　　  　　 はどんな人向け</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9E936EC-2CDC-4B5B-8D78-F4B6CE631556}"/>
              </a:ext>
            </a:extLst>
          </p:cNvPr>
          <p:cNvSpPr>
            <a:spLocks noGrp="1"/>
          </p:cNvSpPr>
          <p:nvPr>
            <p:ph idx="1"/>
          </p:nvPr>
        </p:nvSpPr>
        <p:spPr/>
        <p:txBody>
          <a:bodyPr/>
          <a:lstStyle/>
          <a:p>
            <a:pPr marL="0" indent="0">
              <a:buNone/>
            </a:pPr>
            <a:endParaRPr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p:txBody>
      </p:sp>
      <p:pic>
        <p:nvPicPr>
          <p:cNvPr id="5" name="図 4" descr="テキスト&#10;&#10;自動的に生成された説明">
            <a:extLst>
              <a:ext uri="{FF2B5EF4-FFF2-40B4-BE49-F238E27FC236}">
                <a16:creationId xmlns:a16="http://schemas.microsoft.com/office/drawing/2014/main" id="{3329FB94-38E2-447F-8D1B-3EEA6DE3F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503" y="365125"/>
            <a:ext cx="5559077" cy="1144588"/>
          </a:xfrm>
          <a:prstGeom prst="rect">
            <a:avLst/>
          </a:prstGeom>
        </p:spPr>
      </p:pic>
      <p:pic>
        <p:nvPicPr>
          <p:cNvPr id="8" name="図 7" descr="挿絵 が含まれている画像&#10;&#10;自動的に生成された説明">
            <a:extLst>
              <a:ext uri="{FF2B5EF4-FFF2-40B4-BE49-F238E27FC236}">
                <a16:creationId xmlns:a16="http://schemas.microsoft.com/office/drawing/2014/main" id="{FB390F31-72B0-4EA8-BA51-3D35AA78D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333" y="2983832"/>
            <a:ext cx="3286951" cy="3509043"/>
          </a:xfrm>
          <a:prstGeom prst="rect">
            <a:avLst/>
          </a:prstGeom>
        </p:spPr>
      </p:pic>
      <p:sp>
        <p:nvSpPr>
          <p:cNvPr id="9" name="フリーフォーム: 図形 8">
            <a:extLst>
              <a:ext uri="{FF2B5EF4-FFF2-40B4-BE49-F238E27FC236}">
                <a16:creationId xmlns:a16="http://schemas.microsoft.com/office/drawing/2014/main" id="{2303E974-03F4-475C-8A10-F997858A2D9E}"/>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062368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057A0355-884F-4403-B6D9-123CECDC818C}"/>
              </a:ext>
            </a:extLst>
          </p:cNvPr>
          <p:cNvSpPr>
            <a:spLocks noGrp="1"/>
          </p:cNvSpPr>
          <p:nvPr>
            <p:ph type="body" idx="1"/>
          </p:nvPr>
        </p:nvSpPr>
        <p:spPr/>
        <p:txBody>
          <a:bodyPr/>
          <a:lstStyle/>
          <a:p>
            <a:endParaRPr kumimoji="1" lang="en-US" altLang="ja-JP" b="1">
              <a:solidFill>
                <a:srgbClr val="230647"/>
              </a:solidFill>
            </a:endParaRPr>
          </a:p>
          <a:p>
            <a:r>
              <a:rPr kumimoji="1" lang="ja-JP" altLang="en-US" b="1">
                <a:solidFill>
                  <a:srgbClr val="230647"/>
                </a:solidFill>
              </a:rPr>
              <a:t>あなたに応じて適切な服装を提案し、</a:t>
            </a:r>
            <a:endParaRPr kumimoji="1" lang="en-US" altLang="ja-JP" b="1">
              <a:solidFill>
                <a:srgbClr val="230647"/>
              </a:solidFill>
            </a:endParaRPr>
          </a:p>
          <a:p>
            <a:r>
              <a:rPr lang="ja-JP" altLang="en-US" b="1">
                <a:solidFill>
                  <a:srgbClr val="230647"/>
                </a:solidFill>
              </a:rPr>
              <a:t>快適な</a:t>
            </a:r>
            <a:r>
              <a:rPr lang="en-US" altLang="ja-JP" b="1">
                <a:solidFill>
                  <a:srgbClr val="230647"/>
                </a:solidFill>
              </a:rPr>
              <a:t>1</a:t>
            </a:r>
            <a:r>
              <a:rPr lang="ja-JP" altLang="en-US" b="1">
                <a:solidFill>
                  <a:srgbClr val="230647"/>
                </a:solidFill>
              </a:rPr>
              <a:t>日の始まりをサポートするアプリ</a:t>
            </a:r>
            <a:endParaRPr kumimoji="1" lang="ja-JP" altLang="en-US" b="1" dirty="0">
              <a:solidFill>
                <a:srgbClr val="230647"/>
              </a:solidFill>
            </a:endParaRPr>
          </a:p>
        </p:txBody>
      </p:sp>
      <p:pic>
        <p:nvPicPr>
          <p:cNvPr id="5" name="図 4" descr="テキスト&#10;&#10;自動的に生成された説明">
            <a:extLst>
              <a:ext uri="{FF2B5EF4-FFF2-40B4-BE49-F238E27FC236}">
                <a16:creationId xmlns:a16="http://schemas.microsoft.com/office/drawing/2014/main" id="{EBDD3961-EB3F-46D5-838B-4B5574DE8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8" y="1700113"/>
            <a:ext cx="11961800" cy="2722339"/>
          </a:xfrm>
          <a:prstGeom prst="rect">
            <a:avLst/>
          </a:prstGeom>
        </p:spPr>
      </p:pic>
      <p:sp>
        <p:nvSpPr>
          <p:cNvPr id="2" name="正方形/長方形 1">
            <a:extLst>
              <a:ext uri="{FF2B5EF4-FFF2-40B4-BE49-F238E27FC236}">
                <a16:creationId xmlns:a16="http://schemas.microsoft.com/office/drawing/2014/main" id="{47C84A95-10C8-4E6E-BEF5-7A73FA39944F}"/>
              </a:ext>
            </a:extLst>
          </p:cNvPr>
          <p:cNvSpPr/>
          <p:nvPr/>
        </p:nvSpPr>
        <p:spPr>
          <a:xfrm>
            <a:off x="333518" y="472611"/>
            <a:ext cx="11524964" cy="6051479"/>
          </a:xfrm>
          <a:prstGeom prst="rect">
            <a:avLst/>
          </a:prstGeom>
          <a:noFill/>
          <a:ln w="28575">
            <a:solidFill>
              <a:srgbClr val="230647"/>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 name="直角三角形 3">
            <a:extLst>
              <a:ext uri="{FF2B5EF4-FFF2-40B4-BE49-F238E27FC236}">
                <a16:creationId xmlns:a16="http://schemas.microsoft.com/office/drawing/2014/main" id="{1E514D59-7076-4BBD-BD47-F9BAE4DC56BE}"/>
              </a:ext>
            </a:extLst>
          </p:cNvPr>
          <p:cNvSpPr/>
          <p:nvPr/>
        </p:nvSpPr>
        <p:spPr>
          <a:xfrm rot="16200000">
            <a:off x="8794678" y="3490933"/>
            <a:ext cx="3236359" cy="3251198"/>
          </a:xfrm>
          <a:prstGeom prst="rtTriangle">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00833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AEC0D-869E-4FE3-83BB-E3C45442B71C}"/>
              </a:ext>
            </a:extLst>
          </p:cNvPr>
          <p:cNvSpPr>
            <a:spLocks noGrp="1"/>
          </p:cNvSpPr>
          <p:nvPr>
            <p:ph type="title"/>
          </p:nvPr>
        </p:nvSpPr>
        <p:spPr/>
        <p:txBody>
          <a:bodyPr/>
          <a:lstStyle/>
          <a:p>
            <a:r>
              <a:rPr kumimoji="1" lang="ja-JP" altLang="en-US" dirty="0"/>
              <a:t>具体的なアプリの仕組み</a:t>
            </a:r>
          </a:p>
        </p:txBody>
      </p:sp>
      <p:sp>
        <p:nvSpPr>
          <p:cNvPr id="3" name="コンテンツ プレースホルダー 2">
            <a:extLst>
              <a:ext uri="{FF2B5EF4-FFF2-40B4-BE49-F238E27FC236}">
                <a16:creationId xmlns:a16="http://schemas.microsoft.com/office/drawing/2014/main" id="{84347917-91DC-4EA6-9963-37C0F65EF1C5}"/>
              </a:ext>
            </a:extLst>
          </p:cNvPr>
          <p:cNvSpPr>
            <a:spLocks noGrp="1"/>
          </p:cNvSpPr>
          <p:nvPr>
            <p:ph idx="1"/>
          </p:nvPr>
        </p:nvSpPr>
        <p:spPr/>
        <p:txBody>
          <a:bodyPr/>
          <a:lstStyle/>
          <a:p>
            <a:endParaRPr kumimoji="1" lang="en-US" altLang="ja-JP" dirty="0"/>
          </a:p>
          <a:p>
            <a:r>
              <a:rPr lang="ja-JP" altLang="en-US" dirty="0"/>
              <a:t>居住地・暑がり寒がり指数などをユーザー登録</a:t>
            </a:r>
            <a:endParaRPr lang="en-US" altLang="ja-JP" dirty="0"/>
          </a:p>
          <a:p>
            <a:r>
              <a:rPr kumimoji="1" lang="ja-JP" altLang="en-US" dirty="0"/>
              <a:t>持っている服を登録</a:t>
            </a:r>
            <a:endParaRPr kumimoji="1" lang="en-US" altLang="ja-JP" dirty="0"/>
          </a:p>
          <a:p>
            <a:r>
              <a:rPr lang="ja-JP" altLang="en-US" dirty="0"/>
              <a:t>今日のおすすめの組み合わせを提示</a:t>
            </a:r>
            <a:endParaRPr lang="en-US" altLang="ja-JP" dirty="0"/>
          </a:p>
          <a:p>
            <a:r>
              <a:rPr kumimoji="1" lang="ja-JP" altLang="en-US" dirty="0"/>
              <a:t>服を確認して、着た服の組み合わせをコーディネート登録</a:t>
            </a:r>
            <a:endParaRPr kumimoji="1" lang="en-US" altLang="ja-JP" dirty="0"/>
          </a:p>
          <a:p>
            <a:r>
              <a:rPr lang="ja-JP" altLang="en-US" dirty="0"/>
              <a:t>コーディネート履歴から過去の同じような日の服を確認</a:t>
            </a:r>
            <a:endParaRPr kumimoji="1" lang="en-US" altLang="ja-JP" dirty="0"/>
          </a:p>
          <a:p>
            <a:endParaRPr lang="en-US" altLang="ja-JP" dirty="0"/>
          </a:p>
          <a:p>
            <a:endParaRPr kumimoji="1" lang="ja-JP" altLang="en-US" dirty="0"/>
          </a:p>
        </p:txBody>
      </p:sp>
    </p:spTree>
    <p:extLst>
      <p:ext uri="{BB962C8B-B14F-4D97-AF65-F5344CB8AC3E}">
        <p14:creationId xmlns:p14="http://schemas.microsoft.com/office/powerpoint/2010/main" val="3455378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031BD8-F442-46AF-A62E-A9E79A1322E1}"/>
              </a:ext>
            </a:extLst>
          </p:cNvPr>
          <p:cNvSpPr>
            <a:spLocks noGrp="1"/>
          </p:cNvSpPr>
          <p:nvPr>
            <p:ph type="title"/>
          </p:nvPr>
        </p:nvSpPr>
        <p:spPr/>
        <p:txBody>
          <a:bodyPr/>
          <a:lstStyle/>
          <a:p>
            <a:r>
              <a:rPr kumimoji="1" lang="en-US" altLang="ja-JP" dirty="0"/>
              <a:t>							</a:t>
            </a:r>
            <a:r>
              <a:rPr kumimoji="1" lang="ja-JP" altLang="en-US" dirty="0"/>
              <a:t>の流れ</a:t>
            </a:r>
          </a:p>
        </p:txBody>
      </p:sp>
      <p:pic>
        <p:nvPicPr>
          <p:cNvPr id="4" name="図 3" descr="テキスト&#10;&#10;自動的に生成された説明">
            <a:extLst>
              <a:ext uri="{FF2B5EF4-FFF2-40B4-BE49-F238E27FC236}">
                <a16:creationId xmlns:a16="http://schemas.microsoft.com/office/drawing/2014/main" id="{30F54CB0-751D-4D2A-8BBE-7A63A2FFF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790" y="75644"/>
            <a:ext cx="6343881" cy="1443779"/>
          </a:xfrm>
          <a:prstGeom prst="rect">
            <a:avLst/>
          </a:prstGeom>
        </p:spPr>
      </p:pic>
      <p:sp>
        <p:nvSpPr>
          <p:cNvPr id="5" name="フリーフォーム: 図形 4">
            <a:extLst>
              <a:ext uri="{FF2B5EF4-FFF2-40B4-BE49-F238E27FC236}">
                <a16:creationId xmlns:a16="http://schemas.microsoft.com/office/drawing/2014/main" id="{FFACE5F6-B0D8-4419-9D8A-7D80D4299BA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graphicFrame>
        <p:nvGraphicFramePr>
          <p:cNvPr id="6" name="図表 5">
            <a:extLst>
              <a:ext uri="{FF2B5EF4-FFF2-40B4-BE49-F238E27FC236}">
                <a16:creationId xmlns:a16="http://schemas.microsoft.com/office/drawing/2014/main" id="{A297008C-D643-42E9-B56D-2A54BFEEC146}"/>
              </a:ext>
            </a:extLst>
          </p:cNvPr>
          <p:cNvGraphicFramePr/>
          <p:nvPr>
            <p:extLst>
              <p:ext uri="{D42A27DB-BD31-4B8C-83A1-F6EECF244321}">
                <p14:modId xmlns:p14="http://schemas.microsoft.com/office/powerpoint/2010/main" val="1211337192"/>
              </p:ext>
            </p:extLst>
          </p:nvPr>
        </p:nvGraphicFramePr>
        <p:xfrm>
          <a:off x="68495" y="2666536"/>
          <a:ext cx="12123505" cy="9719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1010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1CE05C-F404-4FD2-A9A8-AAC34C7C0E45}"/>
              </a:ext>
            </a:extLst>
          </p:cNvPr>
          <p:cNvSpPr>
            <a:spLocks noGrp="1"/>
          </p:cNvSpPr>
          <p:nvPr>
            <p:ph type="title"/>
          </p:nvPr>
        </p:nvSpPr>
        <p:spPr/>
        <p:txBody>
          <a:bodyPr/>
          <a:lstStyle/>
          <a:p>
            <a:r>
              <a:rPr lang="ja-JP" altLang="en-US" dirty="0"/>
              <a:t>    ア</a:t>
            </a:r>
            <a:r>
              <a:rPr kumimoji="1" lang="ja-JP" altLang="en-US" dirty="0"/>
              <a:t>プリの説明</a:t>
            </a:r>
          </a:p>
        </p:txBody>
      </p:sp>
      <p:sp>
        <p:nvSpPr>
          <p:cNvPr id="3" name="コンテンツ プレースホルダー 2">
            <a:extLst>
              <a:ext uri="{FF2B5EF4-FFF2-40B4-BE49-F238E27FC236}">
                <a16:creationId xmlns:a16="http://schemas.microsoft.com/office/drawing/2014/main" id="{07719155-E376-405E-9FE0-85E91E51DBFC}"/>
              </a:ext>
            </a:extLst>
          </p:cNvPr>
          <p:cNvSpPr>
            <a:spLocks noGrp="1"/>
          </p:cNvSpPr>
          <p:nvPr>
            <p:ph idx="1"/>
          </p:nvPr>
        </p:nvSpPr>
        <p:spPr/>
        <p:txBody>
          <a:bodyPr/>
          <a:lstStyle/>
          <a:p>
            <a:r>
              <a:rPr kumimoji="1" lang="ja-JP" altLang="en-US" dirty="0"/>
              <a:t>できれば当日操作は怖いので動画で説明したい</a:t>
            </a:r>
            <a:endParaRPr kumimoji="1" lang="en-US" altLang="ja-JP" dirty="0"/>
          </a:p>
          <a:p>
            <a:r>
              <a:rPr lang="ja-JP" altLang="en-US" dirty="0"/>
              <a:t>暑がり・寒がり機能は推したい</a:t>
            </a:r>
            <a:endParaRPr kumimoji="1" lang="ja-JP" altLang="en-US" dirty="0"/>
          </a:p>
        </p:txBody>
      </p:sp>
      <p:sp>
        <p:nvSpPr>
          <p:cNvPr id="4" name="フリーフォーム: 図形 3">
            <a:extLst>
              <a:ext uri="{FF2B5EF4-FFF2-40B4-BE49-F238E27FC236}">
                <a16:creationId xmlns:a16="http://schemas.microsoft.com/office/drawing/2014/main" id="{4764D895-246B-4E2B-9D62-9F8C34162D76}"/>
              </a:ext>
            </a:extLst>
          </p:cNvPr>
          <p:cNvSpPr/>
          <p:nvPr/>
        </p:nvSpPr>
        <p:spPr>
          <a:xfrm rot="3703055" flipH="1">
            <a:off x="7170277" y="2909541"/>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1FEA39AF-384A-40A6-8676-A6F78077E31A}"/>
              </a:ext>
            </a:extLst>
          </p:cNvPr>
          <p:cNvSpPr/>
          <p:nvPr/>
        </p:nvSpPr>
        <p:spPr>
          <a:xfrm rot="3703055" flipH="1">
            <a:off x="7228125" y="2835432"/>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フリーフォーム: 図形 5">
            <a:extLst>
              <a:ext uri="{FF2B5EF4-FFF2-40B4-BE49-F238E27FC236}">
                <a16:creationId xmlns:a16="http://schemas.microsoft.com/office/drawing/2014/main" id="{AD73B340-5BD1-4F62-9E5C-3DF3E35DD6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84499377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1187</TotalTime>
  <Words>3906</Words>
  <Application>Microsoft Office PowerPoint</Application>
  <PresentationFormat>ワイド画面</PresentationFormat>
  <Paragraphs>407</Paragraphs>
  <Slides>32</Slides>
  <Notes>27</Notes>
  <HiddenSlides>7</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32</vt:i4>
      </vt:variant>
    </vt:vector>
  </HeadingPairs>
  <TitlesOfParts>
    <vt:vector size="39" baseType="lpstr">
      <vt:lpstr>Monaco</vt:lpstr>
      <vt:lpstr>NotoSansJP</vt:lpstr>
      <vt:lpstr>游ゴシック</vt:lpstr>
      <vt:lpstr>游ゴシック Light</vt:lpstr>
      <vt:lpstr>Arial</vt:lpstr>
      <vt:lpstr>Times New Roman</vt:lpstr>
      <vt:lpstr>Office テーマ</vt:lpstr>
      <vt:lpstr>PowerPoint プレゼンテーション</vt:lpstr>
      <vt:lpstr>PowerPoint プレゼンテーション</vt:lpstr>
      <vt:lpstr>　アジェンダ</vt:lpstr>
      <vt:lpstr>　こんな経験はないですか？</vt:lpstr>
      <vt:lpstr>　　　　　　　  　　 はどんな人向け?</vt:lpstr>
      <vt:lpstr>PowerPoint プレゼンテーション</vt:lpstr>
      <vt:lpstr>具体的なアプリの仕組み</vt:lpstr>
      <vt:lpstr>       の流れ</vt:lpstr>
      <vt:lpstr>    アプリの説明</vt:lpstr>
      <vt:lpstr>　ログイン画面</vt:lpstr>
      <vt:lpstr>　メイン画面</vt:lpstr>
      <vt:lpstr>PowerPoint プレゼンテーション</vt:lpstr>
      <vt:lpstr>　こだわり①おすすめの組み合わせ機能</vt:lpstr>
      <vt:lpstr>　 ①おすすめの組み合わせ機能</vt:lpstr>
      <vt:lpstr>　①‐1　暑がり・寒がり指数</vt:lpstr>
      <vt:lpstr>　①‐1　暑がり・寒がり指数</vt:lpstr>
      <vt:lpstr>　こだわり②コーディネート機能</vt:lpstr>
      <vt:lpstr>　実際に使用してみた！</vt:lpstr>
      <vt:lpstr>　チームA型の目標</vt:lpstr>
      <vt:lpstr>　目標達成率</vt:lpstr>
      <vt:lpstr>　ナレッジとして学びを共有</vt:lpstr>
      <vt:lpstr>　苦手克服</vt:lpstr>
      <vt:lpstr>　その他グループとしての工夫</vt:lpstr>
      <vt:lpstr>苦労したこと/楽しかったこと</vt:lpstr>
      <vt:lpstr>　反省点</vt:lpstr>
      <vt:lpstr>　個人の成長</vt:lpstr>
      <vt:lpstr>石堂里佳</vt:lpstr>
      <vt:lpstr>笹原子龍</vt:lpstr>
      <vt:lpstr>高井咲楽</vt:lpstr>
      <vt:lpstr>藤澤玲奈</vt:lpstr>
      <vt:lpstr>松倉一生</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高井咲楽</dc:creator>
  <cp:lastModifiedBy>高井咲楽</cp:lastModifiedBy>
  <cp:revision>343</cp:revision>
  <dcterms:created xsi:type="dcterms:W3CDTF">2023-06-25T05:32:01Z</dcterms:created>
  <dcterms:modified xsi:type="dcterms:W3CDTF">2023-06-28T04:59:15Z</dcterms:modified>
</cp:coreProperties>
</file>